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5"/>
  </p:notesMasterIdLst>
  <p:sldIdLst>
    <p:sldId id="256" r:id="rId2"/>
    <p:sldId id="257" r:id="rId3"/>
    <p:sldId id="260" r:id="rId4"/>
    <p:sldId id="261" r:id="rId5"/>
    <p:sldId id="262" r:id="rId6"/>
    <p:sldId id="263" r:id="rId7"/>
    <p:sldId id="264" r:id="rId8"/>
    <p:sldId id="259" r:id="rId9"/>
    <p:sldId id="265" r:id="rId10"/>
    <p:sldId id="266" r:id="rId11"/>
    <p:sldId id="267" r:id="rId12"/>
    <p:sldId id="258"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82E60-AA9F-F844-B79B-3CB4CEC34A56}" v="482" dt="2020-07-09T16:36:47.729"/>
    <p1510:client id="{C9D5A0E6-A0FB-CEC2-492B-D950D0700D2A}" v="8" dt="2020-07-09T16:18:38.417"/>
    <p1510:client id="{C511A9D7-938F-4FFC-AC30-9E7091F0C5E4}" v="413" dt="2020-07-02T18:13:26.739"/>
    <p1510:client id="{7B47A354-CA3D-0B6B-B5AA-FEBD496BAD69}" v="3" dt="2020-07-09T00:25:04.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718"/>
  </p:normalViewPr>
  <p:slideViewPr>
    <p:cSldViewPr snapToGrid="0">
      <p:cViewPr varScale="1">
        <p:scale>
          <a:sx n="77" d="100"/>
          <a:sy n="77" d="100"/>
        </p:scale>
        <p:origin x="-104" y="-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468D0-D528-B443-836A-15E54526FFBB}" type="datetimeFigureOut">
              <a:rPr lang="en-US" smtClean="0"/>
              <a:t>7/24/20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EC143-392C-484F-ABD5-4CBA8960839B}" type="slidenum">
              <a:rPr lang="en-US" smtClean="0"/>
              <a:t>‹#›</a:t>
            </a:fld>
            <a:endParaRPr lang="en-US"/>
          </a:p>
        </p:txBody>
      </p:sp>
    </p:spTree>
    <p:extLst>
      <p:ext uri="{BB962C8B-B14F-4D97-AF65-F5344CB8AC3E}">
        <p14:creationId xmlns:p14="http://schemas.microsoft.com/office/powerpoint/2010/main" val="270287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 intro and “conventional” comparison - Lauren </a:t>
            </a:r>
          </a:p>
        </p:txBody>
      </p:sp>
      <p:sp>
        <p:nvSpPr>
          <p:cNvPr id="4" name="Slide Number Placeholder 3"/>
          <p:cNvSpPr>
            <a:spLocks noGrp="1"/>
          </p:cNvSpPr>
          <p:nvPr>
            <p:ph type="sldNum" sz="quarter" idx="5"/>
          </p:nvPr>
        </p:nvSpPr>
        <p:spPr/>
        <p:txBody>
          <a:bodyPr/>
          <a:lstStyle/>
          <a:p>
            <a:fld id="{ED4EC143-392C-484F-ABD5-4CBA8960839B}" type="slidenum">
              <a:rPr lang="en-US" smtClean="0"/>
              <a:t>2</a:t>
            </a:fld>
            <a:endParaRPr lang="en-US"/>
          </a:p>
        </p:txBody>
      </p:sp>
    </p:spTree>
    <p:extLst>
      <p:ext uri="{BB962C8B-B14F-4D97-AF65-F5344CB8AC3E}">
        <p14:creationId xmlns:p14="http://schemas.microsoft.com/office/powerpoint/2010/main" val="203896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 Crates </a:t>
            </a:r>
          </a:p>
        </p:txBody>
      </p:sp>
      <p:sp>
        <p:nvSpPr>
          <p:cNvPr id="4" name="Slide Number Placeholder 3"/>
          <p:cNvSpPr>
            <a:spLocks noGrp="1"/>
          </p:cNvSpPr>
          <p:nvPr>
            <p:ph type="sldNum" sz="quarter" idx="5"/>
          </p:nvPr>
        </p:nvSpPr>
        <p:spPr/>
        <p:txBody>
          <a:bodyPr/>
          <a:lstStyle/>
          <a:p>
            <a:fld id="{ED4EC143-392C-484F-ABD5-4CBA8960839B}" type="slidenum">
              <a:rPr lang="en-US" smtClean="0"/>
              <a:t>3</a:t>
            </a:fld>
            <a:endParaRPr lang="en-US"/>
          </a:p>
        </p:txBody>
      </p:sp>
    </p:spTree>
    <p:extLst>
      <p:ext uri="{BB962C8B-B14F-4D97-AF65-F5344CB8AC3E}">
        <p14:creationId xmlns:p14="http://schemas.microsoft.com/office/powerpoint/2010/main" val="19606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Elementary children are intensely social </a:t>
            </a:r>
          </a:p>
          <a:p>
            <a:endParaRPr lang="en-US"/>
          </a:p>
        </p:txBody>
      </p:sp>
      <p:sp>
        <p:nvSpPr>
          <p:cNvPr id="4" name="Slide Number Placeholder 3"/>
          <p:cNvSpPr>
            <a:spLocks noGrp="1"/>
          </p:cNvSpPr>
          <p:nvPr>
            <p:ph type="sldNum" sz="quarter" idx="5"/>
          </p:nvPr>
        </p:nvSpPr>
        <p:spPr/>
        <p:txBody>
          <a:bodyPr/>
          <a:lstStyle/>
          <a:p>
            <a:fld id="{ED4EC143-392C-484F-ABD5-4CBA8960839B}" type="slidenum">
              <a:rPr lang="en-US" smtClean="0"/>
              <a:t>4</a:t>
            </a:fld>
            <a:endParaRPr lang="en-US"/>
          </a:p>
        </p:txBody>
      </p:sp>
    </p:spTree>
    <p:extLst>
      <p:ext uri="{BB962C8B-B14F-4D97-AF65-F5344CB8AC3E}">
        <p14:creationId xmlns:p14="http://schemas.microsoft.com/office/powerpoint/2010/main" val="216454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4EC143-392C-484F-ABD5-4CBA8960839B}" type="slidenum">
              <a:rPr lang="en-US" smtClean="0"/>
              <a:t>8</a:t>
            </a:fld>
            <a:endParaRPr lang="en-US"/>
          </a:p>
        </p:txBody>
      </p:sp>
    </p:spTree>
    <p:extLst>
      <p:ext uri="{BB962C8B-B14F-4D97-AF65-F5344CB8AC3E}">
        <p14:creationId xmlns:p14="http://schemas.microsoft.com/office/powerpoint/2010/main" val="55226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EC143-392C-484F-ABD5-4CBA8960839B}" type="slidenum">
              <a:rPr lang="en-US" smtClean="0"/>
              <a:t>12</a:t>
            </a:fld>
            <a:endParaRPr lang="en-US"/>
          </a:p>
        </p:txBody>
      </p:sp>
    </p:spTree>
    <p:extLst>
      <p:ext uri="{BB962C8B-B14F-4D97-AF65-F5344CB8AC3E}">
        <p14:creationId xmlns:p14="http://schemas.microsoft.com/office/powerpoint/2010/main" val="197870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xmlns=""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AE221EC-BF54-4DDD-8900-F2027CDAD35C}"/>
              </a:ext>
            </a:extLst>
          </p:cNvPr>
          <p:cNvSpPr>
            <a:spLocks noGrp="1"/>
          </p:cNvSpPr>
          <p:nvPr>
            <p:ph type="dt" sz="half" idx="10"/>
          </p:nvPr>
        </p:nvSpPr>
        <p:spPr/>
        <p:txBody>
          <a:bodyPr/>
          <a:lstStyle/>
          <a:p>
            <a:fld id="{D4A213A3-10E9-421F-81BE-56E0786AB515}" type="datetime2">
              <a:rPr lang="en-US" smtClean="0"/>
              <a:t>Friday, July 24, 20</a:t>
            </a:fld>
            <a:endParaRPr lang="en-US"/>
          </a:p>
        </p:txBody>
      </p:sp>
      <p:sp>
        <p:nvSpPr>
          <p:cNvPr id="5" name="Footer Placeholder 4">
            <a:extLst>
              <a:ext uri="{FF2B5EF4-FFF2-40B4-BE49-F238E27FC236}">
                <a16:creationId xmlns:a16="http://schemas.microsoft.com/office/drawing/2014/main" xmlns=""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6677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2A44D-F637-4017-BAA2-77756A386D98}"/>
              </a:ext>
            </a:extLst>
          </p:cNvPr>
          <p:cNvSpPr>
            <a:spLocks noGrp="1"/>
          </p:cNvSpPr>
          <p:nvPr>
            <p:ph type="dt" sz="half" idx="10"/>
          </p:nvPr>
        </p:nvSpPr>
        <p:spPr/>
        <p:txBody>
          <a:bodyPr/>
          <a:lstStyle/>
          <a:p>
            <a:fld id="{3D5DABC0-2199-478F-BA77-33A651B6CB89}" type="datetime2">
              <a:rPr lang="en-US" smtClean="0"/>
              <a:t>Friday, July 24, 20</a:t>
            </a:fld>
            <a:endParaRPr lang="en-US"/>
          </a:p>
        </p:txBody>
      </p:sp>
      <p:sp>
        <p:nvSpPr>
          <p:cNvPr id="5" name="Footer Placeholder 4">
            <a:extLst>
              <a:ext uri="{FF2B5EF4-FFF2-40B4-BE49-F238E27FC236}">
                <a16:creationId xmlns:a16="http://schemas.microsoft.com/office/drawing/2014/main" xmlns=""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968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4A36C9-28D5-4820-84F1-E4B9F4E50FA9}"/>
              </a:ext>
            </a:extLst>
          </p:cNvPr>
          <p:cNvSpPr>
            <a:spLocks noGrp="1"/>
          </p:cNvSpPr>
          <p:nvPr>
            <p:ph type="dt" sz="half" idx="10"/>
          </p:nvPr>
        </p:nvSpPr>
        <p:spPr/>
        <p:txBody>
          <a:bodyPr/>
          <a:lstStyle/>
          <a:p>
            <a:fld id="{D72230C6-DF61-47F4-B8C5-1B70E884BF06}" type="datetime2">
              <a:rPr lang="en-US" smtClean="0"/>
              <a:t>Friday, July 24, 20</a:t>
            </a:fld>
            <a:endParaRPr lang="en-US"/>
          </a:p>
        </p:txBody>
      </p:sp>
      <p:sp>
        <p:nvSpPr>
          <p:cNvPr id="5" name="Footer Placeholder 4">
            <a:extLst>
              <a:ext uri="{FF2B5EF4-FFF2-40B4-BE49-F238E27FC236}">
                <a16:creationId xmlns:a16="http://schemas.microsoft.com/office/drawing/2014/main" xmlns=""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929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63DA15-1EAB-4524-9BB7-8A7DA82A20AD}"/>
              </a:ext>
            </a:extLst>
          </p:cNvPr>
          <p:cNvSpPr>
            <a:spLocks noGrp="1"/>
          </p:cNvSpPr>
          <p:nvPr>
            <p:ph type="dt" sz="half" idx="10"/>
          </p:nvPr>
        </p:nvSpPr>
        <p:spPr/>
        <p:txBody>
          <a:bodyPr/>
          <a:lstStyle/>
          <a:p>
            <a:fld id="{6B12B50C-7EEE-46CD-BAF7-BBC4026D959A}" type="datetime2">
              <a:rPr lang="en-US" smtClean="0"/>
              <a:t>Friday, July 24, 20</a:t>
            </a:fld>
            <a:endParaRPr lang="en-US"/>
          </a:p>
        </p:txBody>
      </p:sp>
      <p:sp>
        <p:nvSpPr>
          <p:cNvPr id="5" name="Footer Placeholder 4">
            <a:extLst>
              <a:ext uri="{FF2B5EF4-FFF2-40B4-BE49-F238E27FC236}">
                <a16:creationId xmlns:a16="http://schemas.microsoft.com/office/drawing/2014/main" xmlns=""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5441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xmlns=""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75EA80A-FCDD-4009-9A1F-8B54817869DC}"/>
              </a:ext>
            </a:extLst>
          </p:cNvPr>
          <p:cNvSpPr>
            <a:spLocks noGrp="1"/>
          </p:cNvSpPr>
          <p:nvPr>
            <p:ph type="dt" sz="half" idx="10"/>
          </p:nvPr>
        </p:nvSpPr>
        <p:spPr/>
        <p:txBody>
          <a:bodyPr/>
          <a:lstStyle/>
          <a:p>
            <a:fld id="{8D4211C4-AE09-4254-A5E3-6DA9B099C971}" type="datetime2">
              <a:rPr lang="en-US" smtClean="0"/>
              <a:t>Friday, July 24, 20</a:t>
            </a:fld>
            <a:endParaRPr lang="en-US"/>
          </a:p>
        </p:txBody>
      </p:sp>
      <p:sp>
        <p:nvSpPr>
          <p:cNvPr id="5" name="Footer Placeholder 4">
            <a:extLst>
              <a:ext uri="{FF2B5EF4-FFF2-40B4-BE49-F238E27FC236}">
                <a16:creationId xmlns:a16="http://schemas.microsoft.com/office/drawing/2014/main" xmlns=""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4343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75F2-7A90-4820-B90F-D28E31A35EB8}"/>
              </a:ext>
            </a:extLst>
          </p:cNvPr>
          <p:cNvSpPr>
            <a:spLocks noGrp="1"/>
          </p:cNvSpPr>
          <p:nvPr>
            <p:ph type="dt" sz="half" idx="10"/>
          </p:nvPr>
        </p:nvSpPr>
        <p:spPr/>
        <p:txBody>
          <a:bodyPr/>
          <a:lstStyle/>
          <a:p>
            <a:fld id="{681742C3-E082-4760-93B2-E209268DD00C}" type="datetime2">
              <a:rPr lang="en-US" smtClean="0"/>
              <a:t>Friday, July 24, 20</a:t>
            </a:fld>
            <a:endParaRPr lang="en-US"/>
          </a:p>
        </p:txBody>
      </p:sp>
      <p:sp>
        <p:nvSpPr>
          <p:cNvPr id="6" name="Footer Placeholder 5">
            <a:extLst>
              <a:ext uri="{FF2B5EF4-FFF2-40B4-BE49-F238E27FC236}">
                <a16:creationId xmlns:a16="http://schemas.microsoft.com/office/drawing/2014/main" xmlns=""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5798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xmlns=""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18B698E-FAE5-4F2C-AE0E-4FD281E8F30E}"/>
              </a:ext>
            </a:extLst>
          </p:cNvPr>
          <p:cNvSpPr>
            <a:spLocks noGrp="1"/>
          </p:cNvSpPr>
          <p:nvPr>
            <p:ph type="dt" sz="half" idx="10"/>
          </p:nvPr>
        </p:nvSpPr>
        <p:spPr/>
        <p:txBody>
          <a:bodyPr/>
          <a:lstStyle/>
          <a:p>
            <a:fld id="{3B6FC950-F824-48B9-B984-CAEE265865E5}" type="datetime2">
              <a:rPr lang="en-US" smtClean="0"/>
              <a:t>Friday, July 24, 20</a:t>
            </a:fld>
            <a:endParaRPr lang="en-US"/>
          </a:p>
        </p:txBody>
      </p:sp>
      <p:sp>
        <p:nvSpPr>
          <p:cNvPr id="8" name="Footer Placeholder 7">
            <a:extLst>
              <a:ext uri="{FF2B5EF4-FFF2-40B4-BE49-F238E27FC236}">
                <a16:creationId xmlns:a16="http://schemas.microsoft.com/office/drawing/2014/main" xmlns=""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2154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xmlns="" id="{ACE94142-C469-4B0E-8C01-C64BA28F52D2}"/>
              </a:ext>
            </a:extLst>
          </p:cNvPr>
          <p:cNvSpPr>
            <a:spLocks noGrp="1"/>
          </p:cNvSpPr>
          <p:nvPr>
            <p:ph type="dt" sz="half" idx="10"/>
          </p:nvPr>
        </p:nvSpPr>
        <p:spPr/>
        <p:txBody>
          <a:bodyPr/>
          <a:lstStyle/>
          <a:p>
            <a:fld id="{BC8E3A0F-68E7-4D17-BB84-ED1BA4F6AC6B}" type="datetime2">
              <a:rPr lang="en-US" smtClean="0"/>
              <a:t>Friday, July 24, 20</a:t>
            </a:fld>
            <a:endParaRPr lang="en-US"/>
          </a:p>
        </p:txBody>
      </p:sp>
      <p:sp>
        <p:nvSpPr>
          <p:cNvPr id="4" name="Footer Placeholder 3">
            <a:extLst>
              <a:ext uri="{FF2B5EF4-FFF2-40B4-BE49-F238E27FC236}">
                <a16:creationId xmlns:a16="http://schemas.microsoft.com/office/drawing/2014/main" xmlns=""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1791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2A4F0-76A5-4852-982B-32B3B685732E}"/>
              </a:ext>
            </a:extLst>
          </p:cNvPr>
          <p:cNvSpPr>
            <a:spLocks noGrp="1"/>
          </p:cNvSpPr>
          <p:nvPr>
            <p:ph type="dt" sz="half" idx="10"/>
          </p:nvPr>
        </p:nvSpPr>
        <p:spPr/>
        <p:txBody>
          <a:bodyPr/>
          <a:lstStyle/>
          <a:p>
            <a:fld id="{EDB7BC4F-EDA1-4BA2-BFF3-FE5B31CCB58B}" type="datetime2">
              <a:rPr lang="en-US" smtClean="0"/>
              <a:t>Friday, July 24, 20</a:t>
            </a:fld>
            <a:endParaRPr lang="en-US"/>
          </a:p>
        </p:txBody>
      </p:sp>
      <p:sp>
        <p:nvSpPr>
          <p:cNvPr id="3" name="Footer Placeholder 2">
            <a:extLst>
              <a:ext uri="{FF2B5EF4-FFF2-40B4-BE49-F238E27FC236}">
                <a16:creationId xmlns:a16="http://schemas.microsoft.com/office/drawing/2014/main" xmlns=""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3634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1998A4-FD2F-4126-99C5-E2063AE02482}"/>
              </a:ext>
            </a:extLst>
          </p:cNvPr>
          <p:cNvSpPr>
            <a:spLocks noGrp="1"/>
          </p:cNvSpPr>
          <p:nvPr>
            <p:ph type="dt" sz="half" idx="10"/>
          </p:nvPr>
        </p:nvSpPr>
        <p:spPr/>
        <p:txBody>
          <a:bodyPr/>
          <a:lstStyle/>
          <a:p>
            <a:fld id="{3AAE694C-1394-4838-A564-7380835C2E77}" type="datetime2">
              <a:rPr lang="en-US" smtClean="0"/>
              <a:t>Friday, July 24, 20</a:t>
            </a:fld>
            <a:endParaRPr lang="en-US"/>
          </a:p>
        </p:txBody>
      </p:sp>
      <p:sp>
        <p:nvSpPr>
          <p:cNvPr id="6" name="Footer Placeholder 5">
            <a:extLst>
              <a:ext uri="{FF2B5EF4-FFF2-40B4-BE49-F238E27FC236}">
                <a16:creationId xmlns:a16="http://schemas.microsoft.com/office/drawing/2014/main" xmlns=""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90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4466B2-6FE6-4352-BBF9-84BCD946C28B}"/>
              </a:ext>
            </a:extLst>
          </p:cNvPr>
          <p:cNvSpPr>
            <a:spLocks noGrp="1"/>
          </p:cNvSpPr>
          <p:nvPr>
            <p:ph type="dt" sz="half" idx="10"/>
          </p:nvPr>
        </p:nvSpPr>
        <p:spPr/>
        <p:txBody>
          <a:bodyPr/>
          <a:lstStyle/>
          <a:p>
            <a:fld id="{CAB84B19-1A00-4EDB-8425-E1827A377364}" type="datetime2">
              <a:rPr lang="en-US" smtClean="0"/>
              <a:t>Friday, July 24, 20</a:t>
            </a:fld>
            <a:endParaRPr lang="en-US"/>
          </a:p>
        </p:txBody>
      </p:sp>
      <p:sp>
        <p:nvSpPr>
          <p:cNvPr id="6" name="Footer Placeholder 5">
            <a:extLst>
              <a:ext uri="{FF2B5EF4-FFF2-40B4-BE49-F238E27FC236}">
                <a16:creationId xmlns:a16="http://schemas.microsoft.com/office/drawing/2014/main" xmlns=""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115988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xmlns=""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Friday, July 24, 20</a:t>
            </a:fld>
            <a:endParaRPr lang="en-US"/>
          </a:p>
        </p:txBody>
      </p:sp>
      <p:sp>
        <p:nvSpPr>
          <p:cNvPr id="5" name="Footer Placeholder 4">
            <a:extLst>
              <a:ext uri="{FF2B5EF4-FFF2-40B4-BE49-F238E27FC236}">
                <a16:creationId xmlns:a16="http://schemas.microsoft.com/office/drawing/2014/main" xmlns=""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xmlns=""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6220161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y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67" y="-771807"/>
            <a:ext cx="13072518" cy="8715012"/>
          </a:xfrm>
          <a:prstGeom prst="rect">
            <a:avLst/>
          </a:prstGeom>
        </p:spPr>
      </p:pic>
      <p:sp>
        <p:nvSpPr>
          <p:cNvPr id="8" name="Rectangle 7">
            <a:extLst>
              <a:ext uri="{FF2B5EF4-FFF2-40B4-BE49-F238E27FC236}">
                <a16:creationId xmlns:a16="http://schemas.microsoft.com/office/drawing/2014/main" xmlns="" id="{4D896123-1B32-4CB1-B2ED-E34BBC26B4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alpha val="70000"/>
            </a:scheme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9FDB4D-987D-4C87-A179-9D4616AB24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471CCF-366B-0149-85C8-26937F4B5BEF}"/>
              </a:ext>
            </a:extLst>
          </p:cNvPr>
          <p:cNvSpPr>
            <a:spLocks noGrp="1"/>
          </p:cNvSpPr>
          <p:nvPr>
            <p:ph type="ctrTitle"/>
          </p:nvPr>
        </p:nvSpPr>
        <p:spPr>
          <a:xfrm>
            <a:off x="1619533" y="504966"/>
            <a:ext cx="9110379" cy="4998682"/>
          </a:xfrm>
        </p:spPr>
        <p:txBody>
          <a:bodyPr anchor="b">
            <a:normAutofit fontScale="90000"/>
          </a:bodyPr>
          <a:lstStyle/>
          <a:p>
            <a:r>
              <a:rPr lang="en-US" dirty="0"/>
              <a:t/>
            </a:r>
            <a:br>
              <a:rPr lang="en-US" dirty="0"/>
            </a:br>
            <a:r>
              <a:rPr lang="en-US" sz="8800" b="0" dirty="0" smtClean="0">
                <a:ea typeface="PMingLiU-ExtB"/>
                <a:cs typeface="PMingLiU-ExtB"/>
              </a:rPr>
              <a:t>KMDL</a:t>
            </a:r>
            <a:r>
              <a:rPr lang="en-US" sz="8800" b="0" i="1" dirty="0" smtClean="0"/>
              <a:t/>
            </a:r>
            <a:br>
              <a:rPr lang="en-US" sz="8800" b="0" i="1" dirty="0" smtClean="0"/>
            </a:br>
            <a:r>
              <a:rPr lang="en-US" i="1" dirty="0" smtClean="0"/>
              <a:t>K</a:t>
            </a:r>
            <a:r>
              <a:rPr lang="en-US" b="0" i="1" dirty="0" smtClean="0"/>
              <a:t>eystone </a:t>
            </a:r>
            <a:r>
              <a:rPr lang="en-US" i="1" dirty="0" smtClean="0"/>
              <a:t>M</a:t>
            </a:r>
            <a:r>
              <a:rPr lang="en-US" b="0" i="1" dirty="0" smtClean="0"/>
              <a:t>ontessori </a:t>
            </a:r>
            <a:r>
              <a:rPr lang="en-US" i="1" dirty="0" smtClean="0"/>
              <a:t>D</a:t>
            </a:r>
            <a:r>
              <a:rPr lang="en-US" b="0" i="1" dirty="0" smtClean="0"/>
              <a:t>ISTANCE </a:t>
            </a:r>
            <a:r>
              <a:rPr lang="en-US" i="1" dirty="0" smtClean="0"/>
              <a:t>L</a:t>
            </a:r>
            <a:r>
              <a:rPr lang="en-US" b="0" i="1" dirty="0" smtClean="0"/>
              <a:t>EARNING</a:t>
            </a:r>
            <a:br>
              <a:rPr lang="en-US" b="0" i="1" dirty="0" smtClean="0"/>
            </a:br>
            <a:r>
              <a:rPr lang="en-US" b="0" i="1" dirty="0" smtClean="0"/>
              <a:t/>
            </a:r>
            <a:br>
              <a:rPr lang="en-US" b="0" i="1" dirty="0" smtClean="0"/>
            </a:br>
            <a:r>
              <a:rPr lang="en-US" sz="5500" dirty="0" smtClean="0"/>
              <a:t>ELEMENTARY</a:t>
            </a:r>
            <a:r>
              <a:rPr lang="en-US" dirty="0" smtClean="0"/>
              <a:t> </a:t>
            </a:r>
            <a:br>
              <a:rPr lang="en-US" dirty="0" smtClean="0"/>
            </a:br>
            <a:r>
              <a:rPr lang="en-US" sz="5600" b="0" dirty="0" smtClean="0"/>
              <a:t>program</a:t>
            </a:r>
            <a:endParaRPr lang="en-US" sz="5600" b="0" i="1" dirty="0"/>
          </a:p>
        </p:txBody>
      </p:sp>
    </p:spTree>
    <p:extLst>
      <p:ext uri="{BB962C8B-B14F-4D97-AF65-F5344CB8AC3E}">
        <p14:creationId xmlns:p14="http://schemas.microsoft.com/office/powerpoint/2010/main" val="289524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24830"/>
            <a:ext cx="10850503" cy="1233488"/>
          </a:xfrm>
        </p:spPr>
        <p:txBody>
          <a:bodyPr>
            <a:noAutofit/>
          </a:bodyPr>
          <a:lstStyle/>
          <a:p>
            <a:pPr algn="ctr"/>
            <a:r>
              <a:rPr lang="en-US" sz="4400" b="0" dirty="0"/>
              <a:t>Physical Resources</a:t>
            </a:r>
            <a:br>
              <a:rPr lang="en-US" sz="4400" b="0" dirty="0"/>
            </a:br>
            <a:endParaRPr lang="en-US" sz="4400" b="0" dirty="0"/>
          </a:p>
        </p:txBody>
      </p:sp>
      <p:sp>
        <p:nvSpPr>
          <p:cNvPr id="3" name="Content Placeholder 2"/>
          <p:cNvSpPr>
            <a:spLocks noGrp="1"/>
          </p:cNvSpPr>
          <p:nvPr>
            <p:ph idx="1"/>
          </p:nvPr>
        </p:nvSpPr>
        <p:spPr>
          <a:xfrm>
            <a:off x="650876" y="1714500"/>
            <a:ext cx="11247378" cy="4810125"/>
          </a:xfrm>
        </p:spPr>
        <p:txBody>
          <a:bodyPr>
            <a:normAutofit fontScale="55000" lnSpcReduction="20000"/>
          </a:bodyPr>
          <a:lstStyle/>
          <a:p>
            <a:pPr marL="0" indent="0" algn="just">
              <a:buNone/>
            </a:pPr>
            <a:r>
              <a:rPr lang="en-US" sz="3300" dirty="0" smtClean="0"/>
              <a:t>In </a:t>
            </a:r>
            <a:r>
              <a:rPr lang="en-US" sz="3300" dirty="0"/>
              <a:t>addition to the online resources provided by </a:t>
            </a:r>
            <a:r>
              <a:rPr lang="en-US" sz="3300" dirty="0" smtClean="0"/>
              <a:t>Keystone, </a:t>
            </a:r>
            <a:r>
              <a:rPr lang="en-US" sz="3300" dirty="0"/>
              <a:t>we will also be providing each child with </a:t>
            </a:r>
            <a:r>
              <a:rPr lang="en-US" sz="3300" dirty="0" smtClean="0"/>
              <a:t>the </a:t>
            </a:r>
            <a:r>
              <a:rPr lang="en-US" sz="3300" dirty="0"/>
              <a:t>following materials to ensure they are successful with </a:t>
            </a:r>
            <a:r>
              <a:rPr lang="en-US" sz="3300" i="1" dirty="0"/>
              <a:t>KMDL</a:t>
            </a:r>
            <a:r>
              <a:rPr lang="en-US" sz="3300" dirty="0"/>
              <a:t>.  This will include, but is not limited to</a:t>
            </a:r>
            <a:r>
              <a:rPr lang="en-US" sz="3300" dirty="0" smtClean="0"/>
              <a:t>:</a:t>
            </a:r>
          </a:p>
          <a:p>
            <a:pPr marL="0" indent="0">
              <a:buNone/>
            </a:pPr>
            <a:endParaRPr lang="en-US" sz="2800" dirty="0" smtClean="0"/>
          </a:p>
          <a:p>
            <a:pPr marL="457200" lvl="1" indent="0" fontAlgn="base">
              <a:buNone/>
            </a:pPr>
            <a:r>
              <a:rPr lang="en-US" sz="3500" dirty="0" smtClean="0"/>
              <a:t>Supply pouch 				Sharpener</a:t>
            </a:r>
          </a:p>
          <a:p>
            <a:pPr marL="457200" lvl="1" indent="0" fontAlgn="base">
              <a:buNone/>
            </a:pPr>
            <a:r>
              <a:rPr lang="en-US" sz="3500" dirty="0" smtClean="0"/>
              <a:t>Pencils 					Math book</a:t>
            </a:r>
          </a:p>
          <a:p>
            <a:pPr marL="457200" lvl="1" indent="0" fontAlgn="base">
              <a:buNone/>
            </a:pPr>
            <a:r>
              <a:rPr lang="en-US" sz="3500" dirty="0" smtClean="0"/>
              <a:t>Eraser 					Language book</a:t>
            </a:r>
          </a:p>
          <a:p>
            <a:pPr marL="457200" lvl="1" indent="0" fontAlgn="base">
              <a:buNone/>
            </a:pPr>
            <a:r>
              <a:rPr lang="en-US" sz="3500" dirty="0" smtClean="0"/>
              <a:t>Glue stick					Journal writing book</a:t>
            </a:r>
          </a:p>
          <a:p>
            <a:pPr marL="457200" lvl="1" indent="0" fontAlgn="base">
              <a:buNone/>
            </a:pPr>
            <a:r>
              <a:rPr lang="en-US" sz="3500" dirty="0" smtClean="0"/>
              <a:t>Scissors					Completed work folder</a:t>
            </a:r>
          </a:p>
          <a:p>
            <a:pPr marL="457200" lvl="1" indent="0" fontAlgn="base">
              <a:buNone/>
            </a:pPr>
            <a:r>
              <a:rPr lang="en-US" sz="3500" dirty="0" smtClean="0"/>
              <a:t>Small ruler 					Work-in-progress folder</a:t>
            </a:r>
          </a:p>
          <a:p>
            <a:pPr marL="457200" lvl="1" indent="0" fontAlgn="base">
              <a:buNone/>
            </a:pPr>
            <a:r>
              <a:rPr lang="en-US" sz="3500" dirty="0" smtClean="0"/>
              <a:t>Colored pencils 				Compass</a:t>
            </a:r>
          </a:p>
          <a:p>
            <a:pPr marL="457200" lvl="1" indent="0" fontAlgn="base">
              <a:buNone/>
            </a:pPr>
            <a:r>
              <a:rPr lang="en-US" sz="3500" dirty="0" smtClean="0"/>
              <a:t>Scrap paper</a:t>
            </a:r>
          </a:p>
          <a:p>
            <a:pPr marL="0" indent="0">
              <a:buNone/>
            </a:pPr>
            <a:r>
              <a:rPr lang="en-US" dirty="0"/>
              <a:t>	</a:t>
            </a:r>
            <a:r>
              <a:rPr lang="en-US" dirty="0" smtClean="0"/>
              <a:t>	</a:t>
            </a:r>
          </a:p>
          <a:p>
            <a:pPr marL="0" indent="0">
              <a:buNone/>
            </a:pPr>
            <a:r>
              <a:rPr lang="en-US" sz="3600" dirty="0"/>
              <a:t> </a:t>
            </a:r>
            <a:r>
              <a:rPr lang="en-US" sz="3600" dirty="0" smtClean="0"/>
              <a:t>     *</a:t>
            </a:r>
            <a:r>
              <a:rPr lang="en-US" sz="3600" dirty="0"/>
              <a:t>Students may choose their own record books and sketchbooks for </a:t>
            </a:r>
            <a:r>
              <a:rPr lang="en-US" sz="3600" dirty="0" smtClean="0"/>
              <a:t>Art</a:t>
            </a:r>
            <a:endParaRPr lang="en-US" sz="3600" dirty="0"/>
          </a:p>
          <a:p>
            <a:pPr marL="457200" lvl="1" indent="0" fontAlgn="base">
              <a:buNone/>
            </a:pPr>
            <a:endParaRPr lang="en-US" sz="3300" dirty="0"/>
          </a:p>
          <a:p>
            <a:pPr marL="0" indent="0">
              <a:buNone/>
            </a:pPr>
            <a:endParaRPr lang="en-US" dirty="0"/>
          </a:p>
        </p:txBody>
      </p:sp>
    </p:spTree>
    <p:extLst>
      <p:ext uri="{BB962C8B-B14F-4D97-AF65-F5344CB8AC3E}">
        <p14:creationId xmlns:p14="http://schemas.microsoft.com/office/powerpoint/2010/main" val="326117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793080"/>
            <a:ext cx="11009253" cy="1233488"/>
          </a:xfrm>
        </p:spPr>
        <p:txBody>
          <a:bodyPr>
            <a:normAutofit fontScale="90000"/>
          </a:bodyPr>
          <a:lstStyle/>
          <a:p>
            <a:pPr algn="ctr"/>
            <a:r>
              <a:rPr lang="en-US" b="0" dirty="0"/>
              <a:t>Access to Montessori Materials</a:t>
            </a:r>
            <a:br>
              <a:rPr lang="en-US" b="0" dirty="0"/>
            </a:br>
            <a:endParaRPr lang="en-US" b="0" dirty="0"/>
          </a:p>
        </p:txBody>
      </p:sp>
      <p:sp>
        <p:nvSpPr>
          <p:cNvPr id="3" name="Content Placeholder 2"/>
          <p:cNvSpPr>
            <a:spLocks noGrp="1"/>
          </p:cNvSpPr>
          <p:nvPr>
            <p:ph idx="1"/>
          </p:nvPr>
        </p:nvSpPr>
        <p:spPr>
          <a:xfrm>
            <a:off x="730250" y="2114939"/>
            <a:ext cx="10914003" cy="3956179"/>
          </a:xfrm>
        </p:spPr>
        <p:txBody>
          <a:bodyPr>
            <a:normAutofit/>
          </a:bodyPr>
          <a:lstStyle/>
          <a:p>
            <a:pPr marL="0" indent="0" algn="just">
              <a:buNone/>
            </a:pPr>
            <a:r>
              <a:rPr lang="en-US" sz="2200" dirty="0"/>
              <a:t>Students will have the ability to work with Montessori Materials at </a:t>
            </a:r>
            <a:r>
              <a:rPr lang="en-US" sz="2200" dirty="0" smtClean="0"/>
              <a:t>home.</a:t>
            </a:r>
            <a:r>
              <a:rPr lang="en-US" sz="2200" dirty="0"/>
              <a:t> </a:t>
            </a:r>
            <a:r>
              <a:rPr lang="en-US" sz="2200" dirty="0" smtClean="0"/>
              <a:t>Physical </a:t>
            </a:r>
            <a:r>
              <a:rPr lang="en-US" sz="2200" dirty="0"/>
              <a:t>materials will be provided by Keystone as needed for specific lessons and will be available for pick up at the school at </a:t>
            </a:r>
            <a:r>
              <a:rPr lang="en-US" sz="2200" dirty="0" smtClean="0"/>
              <a:t>an arranged </a:t>
            </a:r>
            <a:r>
              <a:rPr lang="en-US" sz="2200" dirty="0"/>
              <a:t>time. Virtual materials will be available online.</a:t>
            </a:r>
          </a:p>
          <a:p>
            <a:endParaRPr lang="en-US" sz="2200" dirty="0"/>
          </a:p>
        </p:txBody>
      </p:sp>
    </p:spTree>
    <p:extLst>
      <p:ext uri="{BB962C8B-B14F-4D97-AF65-F5344CB8AC3E}">
        <p14:creationId xmlns:p14="http://schemas.microsoft.com/office/powerpoint/2010/main" val="21039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E383CC5D-71E8-4CB2-8E4A-F1E4FF6DC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xmlns="" id="{E2DA5AC1-43C5-4243-9028-07DBB80D0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xmlns="" id="{8A4EDA1C-27A1-4C83-ACE4-6675EC924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xmlns="" id="{1C2185E4-B584-4B9D-9440-DEA0FB9D9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xmlns="" id="{FF33EC8A-EE0A-4395-97E2-DAD467CF73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xmlns="" id="{FF85DA95-16A4-404E-9BFF-27F8E4FC78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11591F7-1CF2-5247-9DAA-038726BEE884}"/>
              </a:ext>
            </a:extLst>
          </p:cNvPr>
          <p:cNvSpPr>
            <a:spLocks noGrp="1"/>
          </p:cNvSpPr>
          <p:nvPr>
            <p:ph type="title"/>
          </p:nvPr>
        </p:nvSpPr>
        <p:spPr>
          <a:xfrm>
            <a:off x="1157084" y="374427"/>
            <a:ext cx="10374517" cy="971512"/>
          </a:xfrm>
        </p:spPr>
        <p:txBody>
          <a:bodyPr anchor="ctr">
            <a:normAutofit/>
          </a:bodyPr>
          <a:lstStyle/>
          <a:p>
            <a:pPr algn="ctr"/>
            <a:r>
              <a:rPr lang="en-US" sz="4400" b="0" i="1" dirty="0" err="1">
                <a:solidFill>
                  <a:schemeClr val="bg1"/>
                </a:solidFill>
              </a:rPr>
              <a:t>Kmdl</a:t>
            </a:r>
            <a:r>
              <a:rPr lang="en-US" sz="4400" b="0" i="1" dirty="0">
                <a:solidFill>
                  <a:schemeClr val="bg1"/>
                </a:solidFill>
              </a:rPr>
              <a:t> </a:t>
            </a:r>
            <a:r>
              <a:rPr lang="en-US" sz="4400" b="0" dirty="0" smtClean="0">
                <a:solidFill>
                  <a:schemeClr val="bg1"/>
                </a:solidFill>
              </a:rPr>
              <a:t>schedule</a:t>
            </a:r>
            <a:r>
              <a:rPr lang="en-US" sz="4400" b="0" i="1" dirty="0" smtClean="0">
                <a:solidFill>
                  <a:schemeClr val="bg1"/>
                </a:solidFill>
              </a:rPr>
              <a:t>  </a:t>
            </a:r>
            <a:endParaRPr lang="en-US" sz="4400" b="0" i="1" dirty="0">
              <a:solidFill>
                <a:schemeClr val="bg1"/>
              </a:solidFill>
            </a:endParaRPr>
          </a:p>
        </p:txBody>
      </p:sp>
      <p:sp>
        <p:nvSpPr>
          <p:cNvPr id="3" name="Content Placeholder 2"/>
          <p:cNvSpPr>
            <a:spLocks noGrp="1"/>
          </p:cNvSpPr>
          <p:nvPr>
            <p:ph idx="1"/>
          </p:nvPr>
        </p:nvSpPr>
        <p:spPr>
          <a:xfrm>
            <a:off x="1058020" y="2114939"/>
            <a:ext cx="10240903" cy="3956179"/>
          </a:xfrm>
        </p:spPr>
        <p:txBody>
          <a:bodyPr numCol="1"/>
          <a:lstStyle/>
          <a:p>
            <a:pPr marL="0" indent="0">
              <a:buNone/>
            </a:pPr>
            <a:r>
              <a:rPr lang="en-US" u="sng" dirty="0" smtClean="0"/>
              <a:t>LOWER ELEMENTARY</a:t>
            </a:r>
          </a:p>
          <a:p>
            <a:pPr marL="0" indent="0">
              <a:buNone/>
            </a:pPr>
            <a:r>
              <a:rPr lang="en-US" b="1" dirty="0" smtClean="0"/>
              <a:t>Monday</a:t>
            </a:r>
            <a:r>
              <a:rPr lang="en-US" dirty="0" smtClean="0"/>
              <a:t> </a:t>
            </a:r>
            <a:r>
              <a:rPr lang="mr-IN" dirty="0" smtClean="0"/>
              <a:t>–</a:t>
            </a:r>
            <a:r>
              <a:rPr lang="en-US" dirty="0" smtClean="0"/>
              <a:t> Whole Class Meeting</a:t>
            </a:r>
          </a:p>
          <a:p>
            <a:pPr marL="0" indent="0">
              <a:buNone/>
            </a:pPr>
            <a:r>
              <a:rPr lang="en-US" b="1" dirty="0" smtClean="0"/>
              <a:t>Monday </a:t>
            </a:r>
            <a:r>
              <a:rPr lang="mr-IN" b="1" dirty="0" smtClean="0"/>
              <a:t>–</a:t>
            </a:r>
            <a:r>
              <a:rPr lang="en-US" b="1" dirty="0" smtClean="0"/>
              <a:t> Friday</a:t>
            </a:r>
          </a:p>
          <a:p>
            <a:pPr marL="0" indent="0">
              <a:buNone/>
            </a:pPr>
            <a:r>
              <a:rPr lang="en-US" dirty="0" smtClean="0"/>
              <a:t>8:15 am </a:t>
            </a:r>
            <a:r>
              <a:rPr lang="mr-IN" dirty="0" smtClean="0"/>
              <a:t>–</a:t>
            </a:r>
            <a:r>
              <a:rPr lang="en-US" dirty="0" smtClean="0"/>
              <a:t> 11:30 am </a:t>
            </a:r>
            <a:r>
              <a:rPr lang="mr-IN" dirty="0" smtClean="0"/>
              <a:t>–</a:t>
            </a:r>
            <a:r>
              <a:rPr lang="en-US" dirty="0" smtClean="0"/>
              <a:t> lessons</a:t>
            </a:r>
          </a:p>
          <a:p>
            <a:pPr marL="0" indent="0">
              <a:buNone/>
            </a:pPr>
            <a:r>
              <a:rPr lang="en-US" dirty="0" smtClean="0"/>
              <a:t>11:30 am </a:t>
            </a:r>
            <a:r>
              <a:rPr lang="mr-IN" dirty="0" smtClean="0"/>
              <a:t>–</a:t>
            </a:r>
            <a:r>
              <a:rPr lang="en-US" dirty="0" smtClean="0"/>
              <a:t> 12:30 pm </a:t>
            </a:r>
            <a:r>
              <a:rPr lang="mr-IN" dirty="0" smtClean="0"/>
              <a:t>–</a:t>
            </a:r>
            <a:r>
              <a:rPr lang="en-US" dirty="0" smtClean="0"/>
              <a:t> lunch break</a:t>
            </a:r>
          </a:p>
          <a:p>
            <a:pPr marL="0" indent="0">
              <a:buNone/>
            </a:pPr>
            <a:r>
              <a:rPr lang="en-US" dirty="0" smtClean="0"/>
              <a:t>12:30 pm </a:t>
            </a:r>
            <a:r>
              <a:rPr lang="mr-IN" dirty="0" smtClean="0"/>
              <a:t>–</a:t>
            </a:r>
            <a:r>
              <a:rPr lang="en-US" dirty="0" smtClean="0"/>
              <a:t> 2:45 pm </a:t>
            </a:r>
            <a:r>
              <a:rPr lang="mr-IN" dirty="0" smtClean="0"/>
              <a:t>–</a:t>
            </a:r>
            <a:r>
              <a:rPr lang="en-US" dirty="0" smtClean="0"/>
              <a:t> lessons/specials (Spanish, Art, Music &amp; Yoga)/individual and small group meetings</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809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89025" y="1471613"/>
            <a:ext cx="10240963" cy="3956050"/>
          </a:xfrm>
        </p:spPr>
        <p:txBody>
          <a:bodyPr/>
          <a:lstStyle/>
          <a:p>
            <a:pPr marL="0" indent="0">
              <a:buNone/>
            </a:pPr>
            <a:r>
              <a:rPr lang="en-US" u="sng" dirty="0" smtClean="0"/>
              <a:t>UPPER </a:t>
            </a:r>
            <a:r>
              <a:rPr lang="en-US" u="sng" dirty="0"/>
              <a:t>ELEMENTARY</a:t>
            </a:r>
          </a:p>
          <a:p>
            <a:pPr marL="0" indent="0">
              <a:buNone/>
            </a:pPr>
            <a:r>
              <a:rPr lang="en-US" b="1" dirty="0" smtClean="0"/>
              <a:t>Monday</a:t>
            </a:r>
            <a:r>
              <a:rPr lang="en-US" dirty="0" smtClean="0"/>
              <a:t> </a:t>
            </a:r>
            <a:r>
              <a:rPr lang="mr-IN" dirty="0" smtClean="0"/>
              <a:t>–</a:t>
            </a:r>
            <a:r>
              <a:rPr lang="en-US" dirty="0" smtClean="0"/>
              <a:t> Whole Class Meeting</a:t>
            </a:r>
          </a:p>
          <a:p>
            <a:pPr marL="0" indent="0">
              <a:buNone/>
            </a:pPr>
            <a:r>
              <a:rPr lang="en-US" b="1" dirty="0" smtClean="0"/>
              <a:t>Monday </a:t>
            </a:r>
            <a:r>
              <a:rPr lang="mr-IN" b="1" dirty="0" smtClean="0"/>
              <a:t>–</a:t>
            </a:r>
            <a:r>
              <a:rPr lang="en-US" b="1" dirty="0" smtClean="0"/>
              <a:t> Friday</a:t>
            </a:r>
          </a:p>
          <a:p>
            <a:pPr marL="0" indent="0">
              <a:buNone/>
            </a:pPr>
            <a:r>
              <a:rPr lang="en-US" dirty="0" smtClean="0"/>
              <a:t>8:15 am </a:t>
            </a:r>
            <a:r>
              <a:rPr lang="mr-IN" dirty="0" smtClean="0"/>
              <a:t>–</a:t>
            </a:r>
            <a:r>
              <a:rPr lang="en-US" dirty="0" smtClean="0"/>
              <a:t> 12:00 </a:t>
            </a:r>
            <a:r>
              <a:rPr lang="en-US" dirty="0"/>
              <a:t>p</a:t>
            </a:r>
            <a:r>
              <a:rPr lang="en-US" dirty="0" smtClean="0"/>
              <a:t>m </a:t>
            </a:r>
            <a:r>
              <a:rPr lang="mr-IN" dirty="0" smtClean="0"/>
              <a:t>–</a:t>
            </a:r>
            <a:r>
              <a:rPr lang="en-US" dirty="0" smtClean="0"/>
              <a:t> lessons</a:t>
            </a:r>
          </a:p>
          <a:p>
            <a:pPr marL="0" indent="0">
              <a:buNone/>
            </a:pPr>
            <a:r>
              <a:rPr lang="en-US" dirty="0" smtClean="0"/>
              <a:t>12:00 pm </a:t>
            </a:r>
            <a:r>
              <a:rPr lang="mr-IN" dirty="0" smtClean="0"/>
              <a:t>–</a:t>
            </a:r>
            <a:r>
              <a:rPr lang="en-US" dirty="0" smtClean="0"/>
              <a:t> 1:00 pm </a:t>
            </a:r>
            <a:r>
              <a:rPr lang="mr-IN" dirty="0" smtClean="0"/>
              <a:t>–</a:t>
            </a:r>
            <a:r>
              <a:rPr lang="en-US" dirty="0" smtClean="0"/>
              <a:t> lunch break</a:t>
            </a:r>
          </a:p>
          <a:p>
            <a:pPr marL="0" indent="0">
              <a:buNone/>
            </a:pPr>
            <a:r>
              <a:rPr lang="en-US" dirty="0" smtClean="0"/>
              <a:t>1:00 pm </a:t>
            </a:r>
            <a:r>
              <a:rPr lang="mr-IN" dirty="0" smtClean="0"/>
              <a:t>–</a:t>
            </a:r>
            <a:r>
              <a:rPr lang="en-US" dirty="0" smtClean="0"/>
              <a:t> 2:45 pm </a:t>
            </a:r>
            <a:r>
              <a:rPr lang="mr-IN" dirty="0" smtClean="0"/>
              <a:t>–</a:t>
            </a:r>
            <a:r>
              <a:rPr lang="en-US" dirty="0" smtClean="0"/>
              <a:t> lessons/specials (Spanish, Art, Music &amp; Yoga)/individual and small group meetings</a:t>
            </a:r>
          </a:p>
          <a:p>
            <a:pPr marL="0" indent="0">
              <a:buNone/>
            </a:pPr>
            <a:endParaRPr lang="en-US" dirty="0"/>
          </a:p>
        </p:txBody>
      </p:sp>
    </p:spTree>
    <p:extLst>
      <p:ext uri="{BB962C8B-B14F-4D97-AF65-F5344CB8AC3E}">
        <p14:creationId xmlns:p14="http://schemas.microsoft.com/office/powerpoint/2010/main" val="75453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DAF23-777C-764B-81F8-B623EA18A033}"/>
              </a:ext>
            </a:extLst>
          </p:cNvPr>
          <p:cNvSpPr>
            <a:spLocks noGrp="1"/>
          </p:cNvSpPr>
          <p:nvPr>
            <p:ph type="title"/>
          </p:nvPr>
        </p:nvSpPr>
        <p:spPr>
          <a:xfrm>
            <a:off x="787400" y="539080"/>
            <a:ext cx="10825103" cy="1233488"/>
          </a:xfrm>
        </p:spPr>
        <p:txBody>
          <a:bodyPr>
            <a:normAutofit fontScale="90000"/>
          </a:bodyPr>
          <a:lstStyle/>
          <a:p>
            <a:pPr algn="ctr"/>
            <a:r>
              <a:rPr lang="en-US" sz="2400" i="1" dirty="0" smtClean="0"/>
              <a:t/>
            </a:r>
            <a:br>
              <a:rPr lang="en-US" sz="2400" i="1" dirty="0" smtClean="0"/>
            </a:br>
            <a:r>
              <a:rPr lang="en-US" sz="2400" i="1" dirty="0"/>
              <a:t/>
            </a:r>
            <a:br>
              <a:rPr lang="en-US" sz="2400" i="1" dirty="0"/>
            </a:br>
            <a:r>
              <a:rPr lang="en-US" sz="2400" i="1" dirty="0" smtClean="0"/>
              <a:t>Keystone Montessori Distance Learning </a:t>
            </a:r>
            <a:r>
              <a:rPr lang="en-US" sz="2400" dirty="0" smtClean="0"/>
              <a:t/>
            </a:r>
            <a:br>
              <a:rPr lang="en-US" sz="2400" dirty="0" smtClean="0"/>
            </a:br>
            <a:r>
              <a:rPr lang="en-US" sz="5300" b="0" dirty="0" smtClean="0"/>
              <a:t>Plan </a:t>
            </a:r>
            <a:r>
              <a:rPr lang="en-US" sz="5300" b="0" dirty="0"/>
              <a:t>of </a:t>
            </a:r>
            <a:r>
              <a:rPr lang="en-US" sz="5300" b="0" dirty="0" smtClean="0"/>
              <a:t>Action</a:t>
            </a:r>
            <a:endParaRPr lang="en-US" sz="5300" b="0" dirty="0">
              <a:latin typeface="PMingLiU-ExtB"/>
              <a:ea typeface="PMingLiU-ExtB"/>
              <a:cs typeface="PMingLiU-ExtB"/>
            </a:endParaRPr>
          </a:p>
        </p:txBody>
      </p:sp>
      <p:sp>
        <p:nvSpPr>
          <p:cNvPr id="3" name="Content Placeholder 2">
            <a:extLst>
              <a:ext uri="{FF2B5EF4-FFF2-40B4-BE49-F238E27FC236}">
                <a16:creationId xmlns:a16="http://schemas.microsoft.com/office/drawing/2014/main" xmlns="" id="{3CB3ED6A-AFFC-EE49-827F-F9D0E6EC38D8}"/>
              </a:ext>
            </a:extLst>
          </p:cNvPr>
          <p:cNvSpPr>
            <a:spLocks noGrp="1"/>
          </p:cNvSpPr>
          <p:nvPr>
            <p:ph idx="1"/>
          </p:nvPr>
        </p:nvSpPr>
        <p:spPr>
          <a:xfrm>
            <a:off x="736600" y="2114939"/>
            <a:ext cx="10875903" cy="3956179"/>
          </a:xfrm>
        </p:spPr>
        <p:txBody>
          <a:bodyPr>
            <a:normAutofit fontScale="92500" lnSpcReduction="20000"/>
          </a:bodyPr>
          <a:lstStyle/>
          <a:p>
            <a:pPr marL="0" indent="0" algn="just">
              <a:buNone/>
            </a:pPr>
            <a:r>
              <a:rPr lang="en-US" sz="2600" dirty="0" smtClean="0"/>
              <a:t>Keystone has created a program for implementing distance learning based on the structure of our normal school day as a means for continuing your child’s education while at home.  Our goal is to provide an authentic Montessori experience while we adjust to this “new normal”.  The Keystone Montessori Distance Learning plan </a:t>
            </a:r>
            <a:r>
              <a:rPr lang="en-US" sz="2600" b="1" dirty="0" smtClean="0"/>
              <a:t>(KMDL) </a:t>
            </a:r>
            <a:r>
              <a:rPr lang="en-US" sz="2600" dirty="0" smtClean="0"/>
              <a:t>will continue in conjunction with on-campus instruction once school physically reopens.</a:t>
            </a:r>
            <a:r>
              <a:rPr lang="en-US" sz="2600" dirty="0"/>
              <a:t> </a:t>
            </a:r>
            <a:r>
              <a:rPr lang="en-US" sz="2600" dirty="0" smtClean="0"/>
              <a:t> This will include lessons, check-ins, gatherings, Specials (Art, Spanish, Music, &amp; Yoga), Great </a:t>
            </a:r>
            <a:r>
              <a:rPr lang="en-US" sz="2600" dirty="0"/>
              <a:t>W</a:t>
            </a:r>
            <a:r>
              <a:rPr lang="en-US" sz="2600" dirty="0" smtClean="0"/>
              <a:t>ork, small group work, mindfulness, and physical education.</a:t>
            </a:r>
            <a:r>
              <a:rPr lang="en-US" sz="2600" dirty="0"/>
              <a:t> </a:t>
            </a:r>
            <a:r>
              <a:rPr lang="en-US" sz="2600" dirty="0" smtClean="0"/>
              <a:t>Utilizing the Google Classroom and Zoom platforms for communication </a:t>
            </a:r>
            <a:r>
              <a:rPr lang="en-US" sz="2600" smtClean="0"/>
              <a:t>and </a:t>
            </a:r>
            <a:r>
              <a:rPr lang="en-US" sz="2600" smtClean="0"/>
              <a:t>one-on-one</a:t>
            </a:r>
            <a:r>
              <a:rPr lang="en-US" sz="2600" smtClean="0"/>
              <a:t> </a:t>
            </a:r>
            <a:r>
              <a:rPr lang="en-US" sz="2600" dirty="0" smtClean="0"/>
              <a:t>meetings, your child will have guidance in purposeful and focused work.</a:t>
            </a:r>
          </a:p>
          <a:p>
            <a:endParaRPr lang="en-US" dirty="0"/>
          </a:p>
        </p:txBody>
      </p:sp>
    </p:spTree>
    <p:extLst>
      <p:ext uri="{BB962C8B-B14F-4D97-AF65-F5344CB8AC3E}">
        <p14:creationId xmlns:p14="http://schemas.microsoft.com/office/powerpoint/2010/main" val="331368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4AF4A-9EE5-DE4D-AD7D-A85B0A00A27C}"/>
              </a:ext>
            </a:extLst>
          </p:cNvPr>
          <p:cNvSpPr>
            <a:spLocks noGrp="1"/>
          </p:cNvSpPr>
          <p:nvPr>
            <p:ph type="title"/>
          </p:nvPr>
        </p:nvSpPr>
        <p:spPr>
          <a:xfrm>
            <a:off x="1371600" y="158080"/>
            <a:ext cx="10240903" cy="1233488"/>
          </a:xfrm>
        </p:spPr>
        <p:txBody>
          <a:bodyPr>
            <a:normAutofit/>
          </a:bodyPr>
          <a:lstStyle/>
          <a:p>
            <a:pPr algn="ctr"/>
            <a:r>
              <a:rPr lang="en-US" sz="4800" b="0" i="1" dirty="0">
                <a:ea typeface="PMingLiU-ExtB"/>
                <a:cs typeface="PMingLiU-ExtB"/>
              </a:rPr>
              <a:t>KMDL</a:t>
            </a:r>
            <a:r>
              <a:rPr lang="en-US" sz="4800" b="0" dirty="0">
                <a:ea typeface="PMingLiU-ExtB"/>
                <a:cs typeface="PMingLiU-ExtB"/>
              </a:rPr>
              <a:t> Components</a:t>
            </a:r>
          </a:p>
        </p:txBody>
      </p:sp>
      <p:sp>
        <p:nvSpPr>
          <p:cNvPr id="3" name="Content Placeholder 2">
            <a:extLst>
              <a:ext uri="{FF2B5EF4-FFF2-40B4-BE49-F238E27FC236}">
                <a16:creationId xmlns:a16="http://schemas.microsoft.com/office/drawing/2014/main" xmlns="" id="{C0F1C77A-A514-1B4A-9782-080244FBE406}"/>
              </a:ext>
            </a:extLst>
          </p:cNvPr>
          <p:cNvSpPr>
            <a:spLocks noGrp="1"/>
          </p:cNvSpPr>
          <p:nvPr>
            <p:ph idx="1"/>
          </p:nvPr>
        </p:nvSpPr>
        <p:spPr>
          <a:xfrm>
            <a:off x="711200" y="1657739"/>
            <a:ext cx="11252200" cy="4641461"/>
          </a:xfrm>
        </p:spPr>
        <p:txBody>
          <a:bodyPr vert="horz" lIns="0" tIns="0" rIns="0" bIns="0" rtlCol="0" anchor="t">
            <a:normAutofit/>
          </a:bodyPr>
          <a:lstStyle/>
          <a:p>
            <a:r>
              <a:rPr lang="en-US" sz="2400" dirty="0" smtClean="0"/>
              <a:t>Maintain </a:t>
            </a:r>
            <a:r>
              <a:rPr lang="en-US" sz="2400" dirty="0"/>
              <a:t>a structured daily schedule </a:t>
            </a:r>
          </a:p>
          <a:p>
            <a:r>
              <a:rPr lang="en-US" sz="2400" dirty="0" smtClean="0"/>
              <a:t>Present </a:t>
            </a:r>
            <a:r>
              <a:rPr lang="en-US" sz="2400" dirty="0"/>
              <a:t>new academic content through virtual lessons</a:t>
            </a:r>
          </a:p>
          <a:p>
            <a:r>
              <a:rPr lang="en-US" sz="2400" dirty="0" smtClean="0"/>
              <a:t>Provide </a:t>
            </a:r>
            <a:r>
              <a:rPr lang="en-US" sz="2400" dirty="0"/>
              <a:t>virtual and physical materials </a:t>
            </a:r>
            <a:r>
              <a:rPr lang="en-US" sz="2200" dirty="0"/>
              <a:t>(when possible) </a:t>
            </a:r>
            <a:r>
              <a:rPr lang="en-US" sz="2400" dirty="0"/>
              <a:t>to </a:t>
            </a:r>
            <a:r>
              <a:rPr lang="en-US" sz="2400" dirty="0" smtClean="0"/>
              <a:t>aid </a:t>
            </a:r>
            <a:r>
              <a:rPr lang="en-US" sz="2400" dirty="0"/>
              <a:t>at-home learning</a:t>
            </a:r>
          </a:p>
          <a:p>
            <a:r>
              <a:rPr lang="en-US" sz="2400" dirty="0" smtClean="0"/>
              <a:t>Detail </a:t>
            </a:r>
            <a:r>
              <a:rPr lang="en-US" sz="2400" dirty="0"/>
              <a:t>clear expectations of </a:t>
            </a:r>
            <a:r>
              <a:rPr lang="en-US" sz="2400" dirty="0" smtClean="0"/>
              <a:t>students </a:t>
            </a:r>
          </a:p>
          <a:p>
            <a:r>
              <a:rPr lang="en-US" sz="2400" dirty="0" smtClean="0"/>
              <a:t>Expect </a:t>
            </a:r>
            <a:r>
              <a:rPr lang="en-US" sz="2400" dirty="0"/>
              <a:t>consistent student accountability</a:t>
            </a:r>
          </a:p>
          <a:p>
            <a:r>
              <a:rPr lang="en-US" sz="2400" dirty="0" smtClean="0"/>
              <a:t>Allow </a:t>
            </a:r>
            <a:r>
              <a:rPr lang="en-US" sz="2400" dirty="0"/>
              <a:t>flexibility regarding screen </a:t>
            </a:r>
            <a:r>
              <a:rPr lang="en-US" sz="2400" dirty="0" smtClean="0"/>
              <a:t>time </a:t>
            </a:r>
            <a:r>
              <a:rPr lang="en-US" sz="2400" dirty="0"/>
              <a:t>based on individual family needs</a:t>
            </a:r>
          </a:p>
          <a:p>
            <a:r>
              <a:rPr lang="en-US" sz="2400" dirty="0" smtClean="0"/>
              <a:t>Ensure </a:t>
            </a:r>
            <a:r>
              <a:rPr lang="en-US" sz="2400" dirty="0"/>
              <a:t>that students are progressing through the curriculum</a:t>
            </a:r>
          </a:p>
          <a:p>
            <a:r>
              <a:rPr lang="en-US" sz="2400" dirty="0" smtClean="0"/>
              <a:t>Regular </a:t>
            </a:r>
            <a:r>
              <a:rPr lang="en-US" sz="2400" dirty="0"/>
              <a:t>office hours for students and parents</a:t>
            </a:r>
          </a:p>
          <a:p>
            <a:endParaRPr lang="en-US" dirty="0"/>
          </a:p>
        </p:txBody>
      </p:sp>
    </p:spTree>
    <p:extLst>
      <p:ext uri="{BB962C8B-B14F-4D97-AF65-F5344CB8AC3E}">
        <p14:creationId xmlns:p14="http://schemas.microsoft.com/office/powerpoint/2010/main" val="408719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5C5D2-88C9-6E41-8CA6-03E7E5BF1B1D}"/>
              </a:ext>
            </a:extLst>
          </p:cNvPr>
          <p:cNvSpPr>
            <a:spLocks noGrp="1"/>
          </p:cNvSpPr>
          <p:nvPr>
            <p:ph type="title"/>
          </p:nvPr>
        </p:nvSpPr>
        <p:spPr>
          <a:xfrm>
            <a:off x="1" y="127000"/>
            <a:ext cx="12192000" cy="1233488"/>
          </a:xfrm>
        </p:spPr>
        <p:txBody>
          <a:bodyPr>
            <a:normAutofit/>
          </a:bodyPr>
          <a:lstStyle/>
          <a:p>
            <a:pPr algn="ctr"/>
            <a:r>
              <a:rPr lang="en-US" sz="4800" b="0" dirty="0" smtClean="0"/>
              <a:t>Zoom</a:t>
            </a:r>
            <a:endParaRPr lang="en-US" sz="4800" b="0" dirty="0"/>
          </a:p>
        </p:txBody>
      </p:sp>
      <p:sp>
        <p:nvSpPr>
          <p:cNvPr id="3" name="Content Placeholder 2">
            <a:extLst>
              <a:ext uri="{FF2B5EF4-FFF2-40B4-BE49-F238E27FC236}">
                <a16:creationId xmlns:a16="http://schemas.microsoft.com/office/drawing/2014/main" xmlns="" id="{CAD27061-890B-8C4F-A8C7-C55913D1D7D9}"/>
              </a:ext>
            </a:extLst>
          </p:cNvPr>
          <p:cNvSpPr>
            <a:spLocks noGrp="1"/>
          </p:cNvSpPr>
          <p:nvPr>
            <p:ph idx="1"/>
          </p:nvPr>
        </p:nvSpPr>
        <p:spPr>
          <a:xfrm>
            <a:off x="482600" y="1676400"/>
            <a:ext cx="11480800" cy="4775199"/>
          </a:xfrm>
        </p:spPr>
        <p:txBody>
          <a:bodyPr vert="horz" lIns="0" tIns="0" rIns="0" bIns="0" rtlCol="0" anchor="t">
            <a:normAutofit fontScale="32500" lnSpcReduction="20000"/>
          </a:bodyPr>
          <a:lstStyle/>
          <a:p>
            <a:pPr marL="0" indent="0" algn="just">
              <a:buNone/>
            </a:pPr>
            <a:r>
              <a:rPr lang="en-US" sz="9600" dirty="0"/>
              <a:t>Our daily schedule </a:t>
            </a:r>
            <a:r>
              <a:rPr lang="en-US" sz="9600" dirty="0" smtClean="0"/>
              <a:t>will </a:t>
            </a:r>
            <a:r>
              <a:rPr lang="en-US" sz="9600" dirty="0"/>
              <a:t>engage your child in a full day of activity with breaks for snack, lunch, and </a:t>
            </a:r>
            <a:r>
              <a:rPr lang="en-US" sz="9600" dirty="0" smtClean="0"/>
              <a:t>recess.</a:t>
            </a:r>
            <a:r>
              <a:rPr lang="en-US" sz="9600" dirty="0"/>
              <a:t>  Students should be prepared for a full school </a:t>
            </a:r>
            <a:r>
              <a:rPr lang="en-US" sz="9600" dirty="0" smtClean="0"/>
              <a:t>day (8:15am </a:t>
            </a:r>
            <a:r>
              <a:rPr lang="mr-IN" sz="9600" dirty="0" smtClean="0"/>
              <a:t>–</a:t>
            </a:r>
            <a:r>
              <a:rPr lang="en-US" sz="9600" dirty="0" smtClean="0"/>
              <a:t> 2:45pm).</a:t>
            </a:r>
            <a:r>
              <a:rPr lang="en-US" sz="9600" dirty="0"/>
              <a:t>  Using Zoom, we will facilitate the following</a:t>
            </a:r>
            <a:r>
              <a:rPr lang="en-US" sz="9600" dirty="0" smtClean="0"/>
              <a:t>:</a:t>
            </a:r>
          </a:p>
          <a:p>
            <a:pPr marL="0" indent="0">
              <a:buNone/>
            </a:pPr>
            <a:r>
              <a:rPr lang="en-US" sz="9600" dirty="0" smtClean="0"/>
              <a:t>	</a:t>
            </a:r>
            <a:r>
              <a:rPr lang="en-US" sz="7400" dirty="0" smtClean="0"/>
              <a:t>Group Gatherings				               Read Aloud</a:t>
            </a:r>
          </a:p>
          <a:p>
            <a:pPr marL="0" indent="0">
              <a:buNone/>
            </a:pPr>
            <a:r>
              <a:rPr lang="en-US" sz="7400" dirty="0" smtClean="0"/>
              <a:t>   	Small </a:t>
            </a:r>
            <a:r>
              <a:rPr lang="en-US" sz="7400" dirty="0"/>
              <a:t>Group </a:t>
            </a:r>
            <a:r>
              <a:rPr lang="en-US" sz="7400" dirty="0" smtClean="0"/>
              <a:t>Lessons				    </a:t>
            </a:r>
            <a:r>
              <a:rPr lang="en-US" sz="7400" dirty="0"/>
              <a:t>Physical </a:t>
            </a:r>
            <a:r>
              <a:rPr lang="en-US" sz="7400" dirty="0" smtClean="0"/>
              <a:t>Education</a:t>
            </a:r>
            <a:endParaRPr lang="en-US" sz="7400" dirty="0"/>
          </a:p>
          <a:p>
            <a:pPr marL="0" indent="0">
              <a:buNone/>
            </a:pPr>
            <a:r>
              <a:rPr lang="en-US" sz="7400" dirty="0"/>
              <a:t>	</a:t>
            </a:r>
            <a:r>
              <a:rPr lang="en-US" sz="7400" dirty="0" smtClean="0"/>
              <a:t>Small </a:t>
            </a:r>
            <a:r>
              <a:rPr lang="en-US" sz="7400" dirty="0"/>
              <a:t>Group Breakouts </a:t>
            </a:r>
            <a:r>
              <a:rPr lang="en-US" sz="7400" dirty="0" smtClean="0"/>
              <a:t>				    Check-In Meetings</a:t>
            </a:r>
            <a:endParaRPr lang="en-US" sz="7400" dirty="0"/>
          </a:p>
          <a:p>
            <a:pPr marL="0" indent="0">
              <a:buNone/>
            </a:pPr>
            <a:r>
              <a:rPr lang="en-US" sz="7400" dirty="0"/>
              <a:t>	</a:t>
            </a:r>
            <a:r>
              <a:rPr lang="en-US" sz="7400" dirty="0" smtClean="0"/>
              <a:t>Art</a:t>
            </a:r>
            <a:r>
              <a:rPr lang="en-US" sz="7400" dirty="0"/>
              <a:t>, </a:t>
            </a:r>
            <a:r>
              <a:rPr lang="en-US" sz="7400" dirty="0" smtClean="0"/>
              <a:t>Spanish, Yoga &amp; </a:t>
            </a:r>
            <a:r>
              <a:rPr lang="en-US" sz="7400" dirty="0"/>
              <a:t>Music </a:t>
            </a:r>
            <a:r>
              <a:rPr lang="en-US" sz="7400" dirty="0" smtClean="0"/>
              <a:t>Specials		    Special </a:t>
            </a:r>
            <a:r>
              <a:rPr lang="en-US" sz="7400" dirty="0"/>
              <a:t>Education</a:t>
            </a:r>
          </a:p>
          <a:p>
            <a:endParaRPr lang="en-US" sz="6000" dirty="0" smtClean="0"/>
          </a:p>
          <a:p>
            <a:pPr marL="0" indent="0">
              <a:buNone/>
            </a:pPr>
            <a:endParaRPr lang="en-US" sz="6000" dirty="0"/>
          </a:p>
          <a:p>
            <a:pPr marL="0" indent="0">
              <a:buNone/>
            </a:pPr>
            <a:endParaRPr lang="en-US" dirty="0"/>
          </a:p>
        </p:txBody>
      </p:sp>
    </p:spTree>
    <p:extLst>
      <p:ext uri="{BB962C8B-B14F-4D97-AF65-F5344CB8AC3E}">
        <p14:creationId xmlns:p14="http://schemas.microsoft.com/office/powerpoint/2010/main" val="141041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5EB7E-4664-2E4D-B3DF-860BD04C2757}"/>
              </a:ext>
            </a:extLst>
          </p:cNvPr>
          <p:cNvSpPr>
            <a:spLocks noGrp="1"/>
          </p:cNvSpPr>
          <p:nvPr>
            <p:ph type="title"/>
          </p:nvPr>
        </p:nvSpPr>
        <p:spPr>
          <a:xfrm>
            <a:off x="736600" y="793080"/>
            <a:ext cx="10875903" cy="1233488"/>
          </a:xfrm>
        </p:spPr>
        <p:txBody>
          <a:bodyPr>
            <a:normAutofit/>
          </a:bodyPr>
          <a:lstStyle/>
          <a:p>
            <a:pPr algn="ctr"/>
            <a:r>
              <a:rPr lang="en-US" sz="4800" b="0" dirty="0"/>
              <a:t>Google Classroom</a:t>
            </a:r>
          </a:p>
        </p:txBody>
      </p:sp>
      <p:sp>
        <p:nvSpPr>
          <p:cNvPr id="3" name="Content Placeholder 2">
            <a:extLst>
              <a:ext uri="{FF2B5EF4-FFF2-40B4-BE49-F238E27FC236}">
                <a16:creationId xmlns:a16="http://schemas.microsoft.com/office/drawing/2014/main" xmlns="" id="{C1FCFBC8-1291-D544-9CE4-A523CC2EC095}"/>
              </a:ext>
            </a:extLst>
          </p:cNvPr>
          <p:cNvSpPr>
            <a:spLocks noGrp="1"/>
          </p:cNvSpPr>
          <p:nvPr>
            <p:ph idx="1"/>
          </p:nvPr>
        </p:nvSpPr>
        <p:spPr>
          <a:xfrm>
            <a:off x="762000" y="2159000"/>
            <a:ext cx="10850503" cy="3912118"/>
          </a:xfrm>
        </p:spPr>
        <p:txBody>
          <a:bodyPr/>
          <a:lstStyle/>
          <a:p>
            <a:pPr marL="0" indent="0">
              <a:buNone/>
            </a:pPr>
            <a:endParaRPr lang="en-US" sz="2400" dirty="0" smtClean="0"/>
          </a:p>
          <a:p>
            <a:pPr marL="0" indent="0" algn="just">
              <a:buNone/>
            </a:pPr>
            <a:r>
              <a:rPr lang="en-US" sz="3100" dirty="0" smtClean="0"/>
              <a:t>The children will </a:t>
            </a:r>
            <a:r>
              <a:rPr lang="en-US" sz="3100" dirty="0"/>
              <a:t>be able to share their daily work and </a:t>
            </a:r>
            <a:r>
              <a:rPr lang="en-US" sz="3100" dirty="0" smtClean="0"/>
              <a:t>access additional resources and information</a:t>
            </a:r>
            <a:r>
              <a:rPr lang="en-US" sz="3100" dirty="0"/>
              <a:t>. </a:t>
            </a:r>
            <a:r>
              <a:rPr lang="en-US" sz="3100" dirty="0" smtClean="0"/>
              <a:t>This will enable the guides to be able to </a:t>
            </a:r>
            <a:r>
              <a:rPr lang="en-US" sz="3100" dirty="0"/>
              <a:t>evaluate </a:t>
            </a:r>
            <a:r>
              <a:rPr lang="en-US" sz="3100" dirty="0" smtClean="0"/>
              <a:t>work-in-progress </a:t>
            </a:r>
            <a:r>
              <a:rPr lang="en-US" sz="3100" dirty="0"/>
              <a:t>and completed </a:t>
            </a:r>
            <a:r>
              <a:rPr lang="en-US" sz="3100" dirty="0" smtClean="0"/>
              <a:t>projects as they would in the physical classroom.</a:t>
            </a:r>
            <a:endParaRPr lang="en-US" sz="3100" dirty="0"/>
          </a:p>
        </p:txBody>
      </p:sp>
    </p:spTree>
    <p:extLst>
      <p:ext uri="{BB962C8B-B14F-4D97-AF65-F5344CB8AC3E}">
        <p14:creationId xmlns:p14="http://schemas.microsoft.com/office/powerpoint/2010/main" val="75404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1808A-9292-6543-8288-966DD446E898}"/>
              </a:ext>
            </a:extLst>
          </p:cNvPr>
          <p:cNvSpPr>
            <a:spLocks noGrp="1"/>
          </p:cNvSpPr>
          <p:nvPr>
            <p:ph type="title"/>
          </p:nvPr>
        </p:nvSpPr>
        <p:spPr>
          <a:xfrm>
            <a:off x="812800" y="1199480"/>
            <a:ext cx="10799703" cy="1233488"/>
          </a:xfrm>
        </p:spPr>
        <p:txBody>
          <a:bodyPr>
            <a:noAutofit/>
          </a:bodyPr>
          <a:lstStyle/>
          <a:p>
            <a:pPr algn="ctr"/>
            <a:r>
              <a:rPr lang="en-US" sz="4400" b="0" dirty="0" smtClean="0"/>
              <a:t/>
            </a:r>
            <a:br>
              <a:rPr lang="en-US" sz="4400" b="0" dirty="0" smtClean="0"/>
            </a:br>
            <a:r>
              <a:rPr lang="en-US" sz="4400" b="0" dirty="0"/>
              <a:t/>
            </a:r>
            <a:br>
              <a:rPr lang="en-US" sz="4400" b="0" dirty="0"/>
            </a:br>
            <a:r>
              <a:rPr lang="en-US" sz="4400" b="0" dirty="0" smtClean="0"/>
              <a:t/>
            </a:r>
            <a:br>
              <a:rPr lang="en-US" sz="4400" b="0" dirty="0" smtClean="0"/>
            </a:br>
            <a:r>
              <a:rPr lang="en-US" sz="4400" b="0" dirty="0"/>
              <a:t/>
            </a:r>
            <a:br>
              <a:rPr lang="en-US" sz="4400" b="0" dirty="0"/>
            </a:br>
            <a:r>
              <a:rPr lang="en-US" sz="4400" b="0" dirty="0" smtClean="0"/>
              <a:t/>
            </a:r>
            <a:br>
              <a:rPr lang="en-US" sz="4400" b="0" dirty="0" smtClean="0"/>
            </a:br>
            <a:r>
              <a:rPr lang="en-US" sz="4400" b="0" dirty="0"/>
              <a:t/>
            </a:r>
            <a:br>
              <a:rPr lang="en-US" sz="4400" b="0" dirty="0"/>
            </a:br>
            <a:r>
              <a:rPr lang="en-US" sz="4400" b="0" dirty="0" smtClean="0"/>
              <a:t/>
            </a:r>
            <a:br>
              <a:rPr lang="en-US" sz="4400" b="0" dirty="0" smtClean="0"/>
            </a:br>
            <a:r>
              <a:rPr lang="en-US" sz="4200" b="0" dirty="0"/>
              <a:t/>
            </a:r>
            <a:br>
              <a:rPr lang="en-US" sz="4200" b="0" dirty="0"/>
            </a:br>
            <a:r>
              <a:rPr lang="en-US" sz="4200" b="0" i="1" dirty="0" smtClean="0"/>
              <a:t>KMDL</a:t>
            </a:r>
            <a:r>
              <a:rPr lang="en-US" sz="4200" b="0" dirty="0" smtClean="0"/>
              <a:t> </a:t>
            </a:r>
            <a:r>
              <a:rPr lang="en-US" sz="4200" b="0" dirty="0"/>
              <a:t>Student Expectations</a:t>
            </a:r>
            <a:br>
              <a:rPr lang="en-US" sz="4200" b="0" dirty="0"/>
            </a:br>
            <a:endParaRPr lang="en-US" sz="4200" b="0" dirty="0"/>
          </a:p>
        </p:txBody>
      </p:sp>
      <p:sp>
        <p:nvSpPr>
          <p:cNvPr id="3" name="Content Placeholder 2">
            <a:extLst>
              <a:ext uri="{FF2B5EF4-FFF2-40B4-BE49-F238E27FC236}">
                <a16:creationId xmlns:a16="http://schemas.microsoft.com/office/drawing/2014/main" xmlns="" id="{1767688C-E8AA-B94C-B4D3-10BB7E848E02}"/>
              </a:ext>
            </a:extLst>
          </p:cNvPr>
          <p:cNvSpPr>
            <a:spLocks noGrp="1"/>
          </p:cNvSpPr>
          <p:nvPr>
            <p:ph idx="1"/>
          </p:nvPr>
        </p:nvSpPr>
        <p:spPr>
          <a:xfrm>
            <a:off x="838200" y="2292739"/>
            <a:ext cx="10748903" cy="3956179"/>
          </a:xfrm>
        </p:spPr>
        <p:txBody>
          <a:bodyPr vert="horz" lIns="0" tIns="0" rIns="0" bIns="0" rtlCol="0" anchor="t">
            <a:normAutofit/>
          </a:bodyPr>
          <a:lstStyle/>
          <a:p>
            <a:pPr marL="0" indent="0" algn="just">
              <a:buNone/>
            </a:pPr>
            <a:r>
              <a:rPr lang="en-US" sz="2800" dirty="0"/>
              <a:t>Students will be </a:t>
            </a:r>
            <a:r>
              <a:rPr lang="en-US" sz="2800" dirty="0" smtClean="0"/>
              <a:t>signed into Zoom for </a:t>
            </a:r>
            <a:r>
              <a:rPr lang="en-US" sz="2800" dirty="0"/>
              <a:t>daily events to </a:t>
            </a:r>
            <a:r>
              <a:rPr lang="en-US" sz="2800" dirty="0" smtClean="0"/>
              <a:t>maintain </a:t>
            </a:r>
            <a:r>
              <a:rPr lang="en-US" sz="2800" dirty="0"/>
              <a:t>full </a:t>
            </a:r>
            <a:r>
              <a:rPr lang="en-US" sz="2800" dirty="0" smtClean="0"/>
              <a:t>participation. When </a:t>
            </a:r>
            <a:r>
              <a:rPr lang="en-US" sz="2800" dirty="0"/>
              <a:t>operating remotely, we depend upon video conferencing for our observations, to ensure student </a:t>
            </a:r>
            <a:r>
              <a:rPr lang="en-US" sz="2800" dirty="0" smtClean="0"/>
              <a:t>accountability </a:t>
            </a:r>
            <a:r>
              <a:rPr lang="en-US" sz="2800" dirty="0"/>
              <a:t>and to maintain close contact with the students. </a:t>
            </a:r>
            <a:endParaRPr lang="en-US" sz="2400" dirty="0"/>
          </a:p>
        </p:txBody>
      </p:sp>
    </p:spTree>
    <p:extLst>
      <p:ext uri="{BB962C8B-B14F-4D97-AF65-F5344CB8AC3E}">
        <p14:creationId xmlns:p14="http://schemas.microsoft.com/office/powerpoint/2010/main" val="319129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40630"/>
            <a:ext cx="10901303" cy="1233488"/>
          </a:xfrm>
        </p:spPr>
        <p:txBody>
          <a:bodyPr>
            <a:normAutofit/>
          </a:bodyPr>
          <a:lstStyle/>
          <a:p>
            <a:pPr algn="ctr"/>
            <a:r>
              <a:rPr lang="en-US" sz="4400" b="0" i="1" dirty="0"/>
              <a:t>KMDL</a:t>
            </a:r>
            <a:r>
              <a:rPr lang="en-US" sz="4400" b="0" dirty="0"/>
              <a:t> Student </a:t>
            </a:r>
            <a:r>
              <a:rPr lang="en-US" sz="4400" b="0" dirty="0" smtClean="0"/>
              <a:t>Expectations</a:t>
            </a:r>
            <a:endParaRPr lang="en-US" sz="3200" b="0" dirty="0"/>
          </a:p>
        </p:txBody>
      </p:sp>
      <p:sp>
        <p:nvSpPr>
          <p:cNvPr id="3" name="Content Placeholder 2"/>
          <p:cNvSpPr>
            <a:spLocks noGrp="1"/>
          </p:cNvSpPr>
          <p:nvPr>
            <p:ph idx="1"/>
          </p:nvPr>
        </p:nvSpPr>
        <p:spPr>
          <a:xfrm>
            <a:off x="736600" y="1699014"/>
            <a:ext cx="10520303" cy="5047861"/>
          </a:xfrm>
        </p:spPr>
        <p:txBody>
          <a:bodyPr>
            <a:noAutofit/>
          </a:bodyPr>
          <a:lstStyle/>
          <a:p>
            <a:r>
              <a:rPr lang="en-US" sz="1800" dirty="0" smtClean="0"/>
              <a:t>Be </a:t>
            </a:r>
            <a:r>
              <a:rPr lang="en-US" sz="1800" dirty="0"/>
              <a:t>ready to start the school day on </a:t>
            </a:r>
            <a:r>
              <a:rPr lang="en-US" sz="1800" dirty="0" smtClean="0"/>
              <a:t>time (8:15 am)</a:t>
            </a:r>
            <a:endParaRPr lang="en-US" sz="1800" dirty="0"/>
          </a:p>
          <a:p>
            <a:r>
              <a:rPr lang="en-US" sz="1800" b="1" dirty="0" smtClean="0"/>
              <a:t>Keep </a:t>
            </a:r>
            <a:r>
              <a:rPr lang="en-US" sz="1800" b="1" dirty="0"/>
              <a:t>supplies organized and prepared for use throughout the day</a:t>
            </a:r>
          </a:p>
          <a:p>
            <a:r>
              <a:rPr lang="en-US" sz="1800" dirty="0" smtClean="0"/>
              <a:t>Attend </a:t>
            </a:r>
            <a:r>
              <a:rPr lang="en-US" sz="1800" dirty="0"/>
              <a:t>all scheduled activities</a:t>
            </a:r>
          </a:p>
          <a:p>
            <a:r>
              <a:rPr lang="en-US" sz="1800" dirty="0" smtClean="0"/>
              <a:t>Communicate </a:t>
            </a:r>
            <a:r>
              <a:rPr lang="en-US" sz="1800" dirty="0"/>
              <a:t>with the guide</a:t>
            </a:r>
          </a:p>
          <a:p>
            <a:r>
              <a:rPr lang="en-US" sz="1800" dirty="0" smtClean="0"/>
              <a:t>Participate </a:t>
            </a:r>
            <a:r>
              <a:rPr lang="en-US" sz="1800" dirty="0"/>
              <a:t>in lessons</a:t>
            </a:r>
          </a:p>
          <a:p>
            <a:r>
              <a:rPr lang="en-US" sz="1800" dirty="0" smtClean="0"/>
              <a:t>Complete </a:t>
            </a:r>
            <a:r>
              <a:rPr lang="en-US" sz="1800" dirty="0"/>
              <a:t>follow up work on a regular basis</a:t>
            </a:r>
          </a:p>
          <a:p>
            <a:r>
              <a:rPr lang="en-US" sz="1800" dirty="0" smtClean="0"/>
              <a:t>Turn </a:t>
            </a:r>
            <a:r>
              <a:rPr lang="en-US" sz="1800" dirty="0"/>
              <a:t>in any assigned work on time</a:t>
            </a:r>
          </a:p>
          <a:p>
            <a:r>
              <a:rPr lang="en-US" sz="1800" dirty="0" smtClean="0"/>
              <a:t>Initiate </a:t>
            </a:r>
            <a:r>
              <a:rPr lang="en-US" sz="1800" dirty="0"/>
              <a:t>research and independent study</a:t>
            </a:r>
          </a:p>
          <a:p>
            <a:r>
              <a:rPr lang="en-US" sz="1800" dirty="0" smtClean="0"/>
              <a:t>Present </a:t>
            </a:r>
            <a:r>
              <a:rPr lang="en-US" sz="1800" dirty="0"/>
              <a:t>and/or submit completed work</a:t>
            </a:r>
          </a:p>
          <a:p>
            <a:r>
              <a:rPr lang="en-US" sz="1800" dirty="0" smtClean="0"/>
              <a:t>Seek </a:t>
            </a:r>
            <a:r>
              <a:rPr lang="en-US" sz="1800" dirty="0"/>
              <a:t>further support when needed</a:t>
            </a:r>
          </a:p>
          <a:p>
            <a:endParaRPr lang="en-US" sz="1800" dirty="0"/>
          </a:p>
        </p:txBody>
      </p:sp>
    </p:spTree>
    <p:extLst>
      <p:ext uri="{BB962C8B-B14F-4D97-AF65-F5344CB8AC3E}">
        <p14:creationId xmlns:p14="http://schemas.microsoft.com/office/powerpoint/2010/main" val="314549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06D23-5A91-374F-9E45-99C1F910EFC4}"/>
              </a:ext>
            </a:extLst>
          </p:cNvPr>
          <p:cNvSpPr>
            <a:spLocks noGrp="1"/>
          </p:cNvSpPr>
          <p:nvPr>
            <p:ph type="title"/>
          </p:nvPr>
        </p:nvSpPr>
        <p:spPr>
          <a:xfrm>
            <a:off x="460375" y="825500"/>
            <a:ext cx="11493499" cy="1603375"/>
          </a:xfrm>
        </p:spPr>
        <p:txBody>
          <a:bodyPr>
            <a:noAutofit/>
          </a:bodyPr>
          <a:lstStyle/>
          <a:p>
            <a:pPr algn="ctr"/>
            <a:r>
              <a:rPr lang="en-US" b="0" dirty="0"/>
              <a:t>How Can Parents Support </a:t>
            </a:r>
            <a:r>
              <a:rPr lang="en-US" b="0" dirty="0" smtClean="0"/>
              <a:t/>
            </a:r>
            <a:br>
              <a:rPr lang="en-US" b="0" dirty="0" smtClean="0"/>
            </a:br>
            <a:r>
              <a:rPr lang="en-US" b="0" i="1" dirty="0" smtClean="0"/>
              <a:t>KMDL</a:t>
            </a:r>
            <a:r>
              <a:rPr lang="en-US" b="0" dirty="0" smtClean="0"/>
              <a:t> </a:t>
            </a:r>
            <a:r>
              <a:rPr lang="en-US" b="0" dirty="0"/>
              <a:t>at Home?</a:t>
            </a:r>
            <a:r>
              <a:rPr lang="en-US" sz="4800" b="0" dirty="0"/>
              <a:t/>
            </a:r>
            <a:br>
              <a:rPr lang="en-US" sz="4800" b="0" dirty="0"/>
            </a:br>
            <a:endParaRPr lang="en-US" sz="4800" b="0" dirty="0"/>
          </a:p>
        </p:txBody>
      </p:sp>
      <p:sp>
        <p:nvSpPr>
          <p:cNvPr id="3" name="Content Placeholder 2">
            <a:extLst>
              <a:ext uri="{FF2B5EF4-FFF2-40B4-BE49-F238E27FC236}">
                <a16:creationId xmlns:a16="http://schemas.microsoft.com/office/drawing/2014/main" xmlns="" id="{12AE69E3-0356-3C42-807E-EB27EB6F6E39}"/>
              </a:ext>
            </a:extLst>
          </p:cNvPr>
          <p:cNvSpPr>
            <a:spLocks noGrp="1"/>
          </p:cNvSpPr>
          <p:nvPr>
            <p:ph idx="1"/>
          </p:nvPr>
        </p:nvSpPr>
        <p:spPr>
          <a:xfrm>
            <a:off x="730250" y="1987939"/>
            <a:ext cx="10850503" cy="3956179"/>
          </a:xfrm>
        </p:spPr>
        <p:txBody>
          <a:bodyPr vert="horz" lIns="0" tIns="0" rIns="0" bIns="0" rtlCol="0" anchor="t">
            <a:normAutofit/>
          </a:bodyPr>
          <a:lstStyle/>
          <a:p>
            <a:r>
              <a:rPr lang="en-US" dirty="0" smtClean="0"/>
              <a:t>Maintain </a:t>
            </a:r>
            <a:r>
              <a:rPr lang="en-US" dirty="0"/>
              <a:t>a consistent </a:t>
            </a:r>
            <a:r>
              <a:rPr lang="en-US" dirty="0" smtClean="0"/>
              <a:t>before/</a:t>
            </a:r>
            <a:r>
              <a:rPr lang="en-US" dirty="0"/>
              <a:t>after-school routine</a:t>
            </a:r>
          </a:p>
          <a:p>
            <a:r>
              <a:rPr lang="en-US" dirty="0" smtClean="0"/>
              <a:t>Provide </a:t>
            </a:r>
            <a:r>
              <a:rPr lang="en-US" dirty="0"/>
              <a:t>a designated and appropriate work space for your child’s school day</a:t>
            </a:r>
          </a:p>
          <a:p>
            <a:r>
              <a:rPr lang="en-US" dirty="0" smtClean="0"/>
              <a:t>Ensure </a:t>
            </a:r>
            <a:r>
              <a:rPr lang="en-US" dirty="0"/>
              <a:t>your student logs </a:t>
            </a:r>
            <a:r>
              <a:rPr lang="en-US" dirty="0" smtClean="0"/>
              <a:t>into </a:t>
            </a:r>
            <a:r>
              <a:rPr lang="en-US" dirty="0"/>
              <a:t>her/his device </a:t>
            </a:r>
            <a:r>
              <a:rPr lang="en-US" dirty="0" smtClean="0"/>
              <a:t>at the scheduled time</a:t>
            </a:r>
            <a:endParaRPr lang="en-US" dirty="0"/>
          </a:p>
          <a:p>
            <a:r>
              <a:rPr lang="en-US" dirty="0" smtClean="0"/>
              <a:t>Help </a:t>
            </a:r>
            <a:r>
              <a:rPr lang="en-US" dirty="0"/>
              <a:t>your child have supplies and materials ready for their day</a:t>
            </a:r>
          </a:p>
          <a:p>
            <a:r>
              <a:rPr lang="en-US" dirty="0" smtClean="0"/>
              <a:t>Stay in communication with your student’s guide and </a:t>
            </a:r>
            <a:r>
              <a:rPr lang="en-US" dirty="0"/>
              <a:t>make contact during designated </a:t>
            </a:r>
            <a:r>
              <a:rPr lang="en-US" dirty="0" smtClean="0"/>
              <a:t>office </a:t>
            </a:r>
            <a:r>
              <a:rPr lang="en-US" dirty="0"/>
              <a:t>hours</a:t>
            </a:r>
          </a:p>
          <a:p>
            <a:r>
              <a:rPr lang="en-US" dirty="0" smtClean="0"/>
              <a:t>Provide your observations </a:t>
            </a:r>
            <a:r>
              <a:rPr lang="en-US" dirty="0"/>
              <a:t>to the guide</a:t>
            </a:r>
          </a:p>
          <a:p>
            <a:r>
              <a:rPr lang="en-US" dirty="0" smtClean="0"/>
              <a:t>Allow </a:t>
            </a:r>
            <a:r>
              <a:rPr lang="en-US" dirty="0"/>
              <a:t>your child to work independently</a:t>
            </a:r>
          </a:p>
          <a:p>
            <a:endParaRPr lang="en-US" dirty="0"/>
          </a:p>
          <a:p>
            <a:endParaRPr lang="en-US" dirty="0"/>
          </a:p>
          <a:p>
            <a:endParaRPr lang="en-US" dirty="0"/>
          </a:p>
        </p:txBody>
      </p:sp>
    </p:spTree>
    <p:extLst>
      <p:ext uri="{BB962C8B-B14F-4D97-AF65-F5344CB8AC3E}">
        <p14:creationId xmlns:p14="http://schemas.microsoft.com/office/powerpoint/2010/main" val="1964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6" y="793080"/>
            <a:ext cx="11088628" cy="1233488"/>
          </a:xfrm>
        </p:spPr>
        <p:txBody>
          <a:bodyPr/>
          <a:lstStyle/>
          <a:p>
            <a:pPr algn="ctr"/>
            <a:r>
              <a:rPr lang="en-US" sz="4400" b="0" dirty="0"/>
              <a:t>Accountability</a:t>
            </a:r>
            <a:r>
              <a:rPr lang="en-US" dirty="0"/>
              <a:t/>
            </a:r>
            <a:br>
              <a:rPr lang="en-US" dirty="0"/>
            </a:br>
            <a:endParaRPr lang="en-US" dirty="0"/>
          </a:p>
        </p:txBody>
      </p:sp>
      <p:sp>
        <p:nvSpPr>
          <p:cNvPr id="3" name="Content Placeholder 2"/>
          <p:cNvSpPr>
            <a:spLocks noGrp="1"/>
          </p:cNvSpPr>
          <p:nvPr>
            <p:ph idx="1"/>
          </p:nvPr>
        </p:nvSpPr>
        <p:spPr>
          <a:xfrm>
            <a:off x="460375" y="1987940"/>
            <a:ext cx="11160125" cy="4870060"/>
          </a:xfrm>
        </p:spPr>
        <p:txBody>
          <a:bodyPr>
            <a:normAutofit/>
          </a:bodyPr>
          <a:lstStyle/>
          <a:p>
            <a:pPr algn="just"/>
            <a:r>
              <a:rPr lang="en-US" dirty="0"/>
              <a:t>As we move into the new school year, expectations for students will increase to ensure </a:t>
            </a:r>
            <a:r>
              <a:rPr lang="en-US" dirty="0" smtClean="0"/>
              <a:t>they </a:t>
            </a:r>
            <a:r>
              <a:rPr lang="en-US" dirty="0"/>
              <a:t>are progressing and making their way through the Montessori Elementary program.  </a:t>
            </a:r>
            <a:r>
              <a:rPr lang="en-US" i="1" dirty="0"/>
              <a:t>KMDL</a:t>
            </a:r>
            <a:r>
              <a:rPr lang="en-US" dirty="0"/>
              <a:t> means to keep accountability between your child and her/his guide as much as possible.  Students are only able to develop their independence when allowed to make autonomous </a:t>
            </a:r>
            <a:r>
              <a:rPr lang="en-US" dirty="0" smtClean="0"/>
              <a:t>choices.</a:t>
            </a:r>
            <a:r>
              <a:rPr lang="en-US" dirty="0"/>
              <a:t>  A certain amount of freedom to experiment, explore, and even to make mistakes is absolutely critical to maintain intrinsic motivation.  </a:t>
            </a:r>
            <a:endParaRPr lang="en-US" dirty="0" smtClean="0"/>
          </a:p>
          <a:p>
            <a:pPr algn="just"/>
            <a:endParaRPr lang="en-US" dirty="0"/>
          </a:p>
          <a:p>
            <a:pPr algn="just"/>
            <a:r>
              <a:rPr lang="en-US" dirty="0"/>
              <a:t>Our primary tool for accountability </a:t>
            </a:r>
            <a:r>
              <a:rPr lang="en-US" dirty="0" smtClean="0"/>
              <a:t>of </a:t>
            </a:r>
            <a:r>
              <a:rPr lang="en-US" dirty="0"/>
              <a:t>regular </a:t>
            </a:r>
            <a:r>
              <a:rPr lang="en-US" dirty="0" smtClean="0"/>
              <a:t>check-in </a:t>
            </a:r>
            <a:r>
              <a:rPr lang="en-US" dirty="0"/>
              <a:t>meetings </a:t>
            </a:r>
            <a:r>
              <a:rPr lang="en-US" dirty="0" smtClean="0"/>
              <a:t>will be maintained between </a:t>
            </a:r>
            <a:r>
              <a:rPr lang="en-US" dirty="0"/>
              <a:t>the guide and the student; however, any observations parents supply </a:t>
            </a:r>
            <a:r>
              <a:rPr lang="en-US" dirty="0" smtClean="0"/>
              <a:t>are welcomed.</a:t>
            </a:r>
            <a:endParaRPr lang="en-US" dirty="0"/>
          </a:p>
          <a:p>
            <a:endParaRPr lang="en-US" sz="1800" dirty="0"/>
          </a:p>
        </p:txBody>
      </p:sp>
    </p:spTree>
    <p:extLst>
      <p:ext uri="{BB962C8B-B14F-4D97-AF65-F5344CB8AC3E}">
        <p14:creationId xmlns:p14="http://schemas.microsoft.com/office/powerpoint/2010/main" val="3293887182"/>
      </p:ext>
    </p:extLst>
  </p:cSld>
  <p:clrMapOvr>
    <a:masterClrMapping/>
  </p:clrMapOvr>
</p:sld>
</file>

<file path=ppt/theme/theme1.xml><?xml version="1.0" encoding="utf-8"?>
<a:theme xmlns:a="http://schemas.openxmlformats.org/drawingml/2006/main" name="GradientRiseVTI">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536</Words>
  <Application>Microsoft Macintosh PowerPoint</Application>
  <PresentationFormat>Custom</PresentationFormat>
  <Paragraphs>84</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GradientRiseVTI</vt:lpstr>
      <vt:lpstr> KMDL Keystone Montessori DISTANCE LEARNING  ELEMENTARY  program</vt:lpstr>
      <vt:lpstr>  Keystone Montessori Distance Learning  Plan of Action</vt:lpstr>
      <vt:lpstr>KMDL Components</vt:lpstr>
      <vt:lpstr>Zoom</vt:lpstr>
      <vt:lpstr>Google Classroom</vt:lpstr>
      <vt:lpstr>        KMDL Student Expectations </vt:lpstr>
      <vt:lpstr>KMDL Student Expectations</vt:lpstr>
      <vt:lpstr>How Can Parents Support  KMDL at Home? </vt:lpstr>
      <vt:lpstr>Accountability </vt:lpstr>
      <vt:lpstr>Physical Resources </vt:lpstr>
      <vt:lpstr>Access to Montessori Materials </vt:lpstr>
      <vt:lpstr>Kmdl schedule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CDL CREŌ DISTANCE LEARNING</dc:title>
  <dc:creator>Lauren Franchek</dc:creator>
  <cp:lastModifiedBy>Laura</cp:lastModifiedBy>
  <cp:revision>22</cp:revision>
  <dcterms:created xsi:type="dcterms:W3CDTF">2020-07-02T15:50:52Z</dcterms:created>
  <dcterms:modified xsi:type="dcterms:W3CDTF">2020-07-25T01:28:58Z</dcterms:modified>
</cp:coreProperties>
</file>