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46"/>
  </p:notesMasterIdLst>
  <p:handoutMasterIdLst>
    <p:handoutMasterId r:id="rId47"/>
  </p:handoutMasterIdLst>
  <p:sldIdLst>
    <p:sldId id="292" r:id="rId2"/>
    <p:sldId id="385" r:id="rId3"/>
    <p:sldId id="386" r:id="rId4"/>
    <p:sldId id="387" r:id="rId5"/>
    <p:sldId id="388" r:id="rId6"/>
    <p:sldId id="389" r:id="rId7"/>
    <p:sldId id="390" r:id="rId8"/>
    <p:sldId id="323" r:id="rId9"/>
    <p:sldId id="322" r:id="rId10"/>
    <p:sldId id="345" r:id="rId11"/>
    <p:sldId id="326" r:id="rId12"/>
    <p:sldId id="362" r:id="rId13"/>
    <p:sldId id="276" r:id="rId14"/>
    <p:sldId id="363" r:id="rId15"/>
    <p:sldId id="277" r:id="rId16"/>
    <p:sldId id="278" r:id="rId17"/>
    <p:sldId id="325" r:id="rId18"/>
    <p:sldId id="263" r:id="rId19"/>
    <p:sldId id="367" r:id="rId20"/>
    <p:sldId id="368" r:id="rId21"/>
    <p:sldId id="369" r:id="rId22"/>
    <p:sldId id="370" r:id="rId23"/>
    <p:sldId id="371" r:id="rId24"/>
    <p:sldId id="372" r:id="rId25"/>
    <p:sldId id="347" r:id="rId26"/>
    <p:sldId id="271" r:id="rId27"/>
    <p:sldId id="315" r:id="rId28"/>
    <p:sldId id="316" r:id="rId29"/>
    <p:sldId id="317" r:id="rId30"/>
    <p:sldId id="330" r:id="rId31"/>
    <p:sldId id="331" r:id="rId32"/>
    <p:sldId id="332" r:id="rId33"/>
    <p:sldId id="366" r:id="rId34"/>
    <p:sldId id="373" r:id="rId35"/>
    <p:sldId id="374" r:id="rId36"/>
    <p:sldId id="360" r:id="rId37"/>
    <p:sldId id="375" r:id="rId38"/>
    <p:sldId id="336" r:id="rId39"/>
    <p:sldId id="343" r:id="rId40"/>
    <p:sldId id="364" r:id="rId41"/>
    <p:sldId id="365" r:id="rId42"/>
    <p:sldId id="357" r:id="rId43"/>
    <p:sldId id="321" r:id="rId44"/>
    <p:sldId id="392" r:id="rId45"/>
  </p:sldIdLst>
  <p:sldSz cx="9144000" cy="6858000" type="screen4x3"/>
  <p:notesSz cx="7010400" cy="9296400"/>
  <p:defaultTex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0000"/>
    <a:srgbClr val="003366"/>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76498" autoAdjust="0"/>
  </p:normalViewPr>
  <p:slideViewPr>
    <p:cSldViewPr>
      <p:cViewPr varScale="1">
        <p:scale>
          <a:sx n="113" d="100"/>
          <a:sy n="113" d="100"/>
        </p:scale>
        <p:origin x="1632"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eaLnBrk="1" hangingPunct="1">
              <a:defRPr sz="1200" b="0">
                <a:latin typeface="Arial" charset="0"/>
              </a:defRPr>
            </a:lvl1pPr>
          </a:lstStyle>
          <a:p>
            <a:pPr>
              <a:defRPr/>
            </a:pPr>
            <a:endParaRPr lang="en-US"/>
          </a:p>
        </p:txBody>
      </p:sp>
      <p:sp>
        <p:nvSpPr>
          <p:cNvPr id="59395" name="Rectangle 3"/>
          <p:cNvSpPr>
            <a:spLocks noGrp="1" noChangeArrowheads="1"/>
          </p:cNvSpPr>
          <p:nvPr>
            <p:ph type="dt" sz="quarter" idx="1"/>
          </p:nvPr>
        </p:nvSpPr>
        <p:spPr bwMode="auto">
          <a:xfrm>
            <a:off x="3970938"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eaLnBrk="1" hangingPunct="1">
              <a:defRPr sz="1200" b="0">
                <a:latin typeface="Arial" charset="0"/>
              </a:defRPr>
            </a:lvl1pPr>
          </a:lstStyle>
          <a:p>
            <a:pPr>
              <a:defRPr/>
            </a:pPr>
            <a:endParaRPr lang="en-US"/>
          </a:p>
        </p:txBody>
      </p:sp>
      <p:sp>
        <p:nvSpPr>
          <p:cNvPr id="59396" name="Rectangle 4"/>
          <p:cNvSpPr>
            <a:spLocks noGrp="1" noChangeArrowheads="1"/>
          </p:cNvSpPr>
          <p:nvPr>
            <p:ph type="ftr" sz="quarter" idx="2"/>
          </p:nvPr>
        </p:nvSpPr>
        <p:spPr bwMode="auto">
          <a:xfrm>
            <a:off x="0"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eaLnBrk="1" hangingPunct="1">
              <a:defRPr sz="1200" b="0">
                <a:latin typeface="Arial" charset="0"/>
              </a:defRPr>
            </a:lvl1pPr>
          </a:lstStyle>
          <a:p>
            <a:pPr>
              <a:defRPr/>
            </a:pPr>
            <a:endParaRPr lang="en-US"/>
          </a:p>
        </p:txBody>
      </p:sp>
      <p:sp>
        <p:nvSpPr>
          <p:cNvPr id="59397" name="Rectangle 5"/>
          <p:cNvSpPr>
            <a:spLocks noGrp="1" noChangeArrowheads="1"/>
          </p:cNvSpPr>
          <p:nvPr>
            <p:ph type="sldNum" sz="quarter" idx="3"/>
          </p:nvPr>
        </p:nvSpPr>
        <p:spPr bwMode="auto">
          <a:xfrm>
            <a:off x="3970938"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eaLnBrk="1" hangingPunct="1">
              <a:defRPr sz="1200" b="0"/>
            </a:lvl1pPr>
          </a:lstStyle>
          <a:p>
            <a:pPr>
              <a:defRPr/>
            </a:pPr>
            <a:fld id="{C668370E-ACA9-4929-AD36-403E820B1E67}"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eaLnBrk="1" hangingPunct="1">
              <a:defRPr sz="1200">
                <a:latin typeface="Arial" charset="0"/>
              </a:defRPr>
            </a:lvl1pPr>
          </a:lstStyle>
          <a:p>
            <a:pPr>
              <a:defRPr/>
            </a:pPr>
            <a:fld id="{E34499FE-69F6-4B96-8BA9-EFCE03C9F64C}" type="datetimeFigureOut">
              <a:rPr lang="en-US"/>
              <a:pPr>
                <a:defRPr/>
              </a:pPr>
              <a:t>8/19/22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eaLnBrk="1" hangingPunct="1">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456F6522-4AA8-4BE0-AC72-919A9791774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56F6522-4AA8-4BE0-AC72-919A97917748}" type="slidenum">
              <a:rPr lang="en-US" altLang="en-US" smtClean="0"/>
              <a:pPr>
                <a:defRPr/>
              </a:pPr>
              <a:t>2</a:t>
            </a:fld>
            <a:endParaRPr lang="en-US" altLang="en-US"/>
          </a:p>
        </p:txBody>
      </p:sp>
    </p:spTree>
    <p:extLst>
      <p:ext uri="{BB962C8B-B14F-4D97-AF65-F5344CB8AC3E}">
        <p14:creationId xmlns:p14="http://schemas.microsoft.com/office/powerpoint/2010/main" val="42258436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56F6522-4AA8-4BE0-AC72-919A97917748}" type="slidenum">
              <a:rPr lang="en-US" altLang="en-US" smtClean="0"/>
              <a:pPr>
                <a:defRPr/>
              </a:pPr>
              <a:t>17</a:t>
            </a:fld>
            <a:endParaRPr lang="en-US" altLang="en-US"/>
          </a:p>
        </p:txBody>
      </p:sp>
    </p:spTree>
    <p:extLst>
      <p:ext uri="{BB962C8B-B14F-4D97-AF65-F5344CB8AC3E}">
        <p14:creationId xmlns:p14="http://schemas.microsoft.com/office/powerpoint/2010/main" val="1714323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56F6522-4AA8-4BE0-AC72-919A97917748}" type="slidenum">
              <a:rPr lang="en-US" altLang="en-US" smtClean="0"/>
              <a:pPr>
                <a:defRPr/>
              </a:pPr>
              <a:t>23</a:t>
            </a:fld>
            <a:endParaRPr lang="en-US" altLang="en-US"/>
          </a:p>
        </p:txBody>
      </p:sp>
    </p:spTree>
    <p:extLst>
      <p:ext uri="{BB962C8B-B14F-4D97-AF65-F5344CB8AC3E}">
        <p14:creationId xmlns:p14="http://schemas.microsoft.com/office/powerpoint/2010/main" val="39553252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56F6522-4AA8-4BE0-AC72-919A97917748}" type="slidenum">
              <a:rPr lang="en-US" altLang="en-US" smtClean="0"/>
              <a:pPr>
                <a:defRPr/>
              </a:pPr>
              <a:t>24</a:t>
            </a:fld>
            <a:endParaRPr lang="en-US" altLang="en-US"/>
          </a:p>
        </p:txBody>
      </p:sp>
    </p:spTree>
    <p:extLst>
      <p:ext uri="{BB962C8B-B14F-4D97-AF65-F5344CB8AC3E}">
        <p14:creationId xmlns:p14="http://schemas.microsoft.com/office/powerpoint/2010/main" val="24272328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56F6522-4AA8-4BE0-AC72-919A97917748}" type="slidenum">
              <a:rPr lang="en-US" altLang="en-US" smtClean="0"/>
              <a:pPr>
                <a:defRPr/>
              </a:pPr>
              <a:t>25</a:t>
            </a:fld>
            <a:endParaRPr lang="en-US" altLang="en-US"/>
          </a:p>
        </p:txBody>
      </p:sp>
    </p:spTree>
    <p:extLst>
      <p:ext uri="{BB962C8B-B14F-4D97-AF65-F5344CB8AC3E}">
        <p14:creationId xmlns:p14="http://schemas.microsoft.com/office/powerpoint/2010/main" val="3432223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ARE YES</a:t>
            </a:r>
          </a:p>
        </p:txBody>
      </p:sp>
      <p:sp>
        <p:nvSpPr>
          <p:cNvPr id="4" name="Slide Number Placeholder 3"/>
          <p:cNvSpPr>
            <a:spLocks noGrp="1"/>
          </p:cNvSpPr>
          <p:nvPr>
            <p:ph type="sldNum" sz="quarter" idx="5"/>
          </p:nvPr>
        </p:nvSpPr>
        <p:spPr/>
        <p:txBody>
          <a:bodyPr/>
          <a:lstStyle/>
          <a:p>
            <a:pPr>
              <a:defRPr/>
            </a:pPr>
            <a:fld id="{456F6522-4AA8-4BE0-AC72-919A97917748}" type="slidenum">
              <a:rPr lang="en-US" altLang="en-US" smtClean="0"/>
              <a:pPr>
                <a:defRPr/>
              </a:pPr>
              <a:t>27</a:t>
            </a:fld>
            <a:endParaRPr lang="en-US" altLang="en-US"/>
          </a:p>
        </p:txBody>
      </p:sp>
    </p:spTree>
    <p:extLst>
      <p:ext uri="{BB962C8B-B14F-4D97-AF65-F5344CB8AC3E}">
        <p14:creationId xmlns:p14="http://schemas.microsoft.com/office/powerpoint/2010/main" val="35127892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because David never tells any school employee</a:t>
            </a:r>
          </a:p>
        </p:txBody>
      </p:sp>
      <p:sp>
        <p:nvSpPr>
          <p:cNvPr id="4" name="Slide Number Placeholder 3"/>
          <p:cNvSpPr>
            <a:spLocks noGrp="1"/>
          </p:cNvSpPr>
          <p:nvPr>
            <p:ph type="sldNum" sz="quarter" idx="5"/>
          </p:nvPr>
        </p:nvSpPr>
        <p:spPr/>
        <p:txBody>
          <a:bodyPr/>
          <a:lstStyle/>
          <a:p>
            <a:pPr>
              <a:defRPr/>
            </a:pPr>
            <a:fld id="{456F6522-4AA8-4BE0-AC72-919A97917748}" type="slidenum">
              <a:rPr lang="en-US" altLang="en-US" smtClean="0"/>
              <a:pPr>
                <a:defRPr/>
              </a:pPr>
              <a:t>28</a:t>
            </a:fld>
            <a:endParaRPr lang="en-US" altLang="en-US"/>
          </a:p>
        </p:txBody>
      </p:sp>
    </p:spTree>
    <p:extLst>
      <p:ext uri="{BB962C8B-B14F-4D97-AF65-F5344CB8AC3E}">
        <p14:creationId xmlns:p14="http://schemas.microsoft.com/office/powerpoint/2010/main" val="4943944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YES – neighbor works art the school.  Neighbor must report to Title IX Coord at earliest convenience</a:t>
            </a:r>
          </a:p>
        </p:txBody>
      </p:sp>
      <p:sp>
        <p:nvSpPr>
          <p:cNvPr id="4" name="Slide Number Placeholder 3"/>
          <p:cNvSpPr>
            <a:spLocks noGrp="1"/>
          </p:cNvSpPr>
          <p:nvPr>
            <p:ph type="sldNum" sz="quarter" idx="5"/>
          </p:nvPr>
        </p:nvSpPr>
        <p:spPr/>
        <p:txBody>
          <a:bodyPr/>
          <a:lstStyle/>
          <a:p>
            <a:pPr>
              <a:defRPr/>
            </a:pPr>
            <a:fld id="{456F6522-4AA8-4BE0-AC72-919A97917748}" type="slidenum">
              <a:rPr lang="en-US" altLang="en-US" smtClean="0"/>
              <a:pPr>
                <a:defRPr/>
              </a:pPr>
              <a:t>29</a:t>
            </a:fld>
            <a:endParaRPr lang="en-US" altLang="en-US"/>
          </a:p>
        </p:txBody>
      </p:sp>
    </p:spTree>
    <p:extLst>
      <p:ext uri="{BB962C8B-B14F-4D97-AF65-F5344CB8AC3E}">
        <p14:creationId xmlns:p14="http://schemas.microsoft.com/office/powerpoint/2010/main" val="18152591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56F6522-4AA8-4BE0-AC72-919A97917748}" type="slidenum">
              <a:rPr lang="en-US" altLang="en-US" smtClean="0"/>
              <a:pPr>
                <a:defRPr/>
              </a:pPr>
              <a:t>31</a:t>
            </a:fld>
            <a:endParaRPr lang="en-US" altLang="en-US"/>
          </a:p>
        </p:txBody>
      </p:sp>
    </p:spTree>
    <p:extLst>
      <p:ext uri="{BB962C8B-B14F-4D97-AF65-F5344CB8AC3E}">
        <p14:creationId xmlns:p14="http://schemas.microsoft.com/office/powerpoint/2010/main" val="27387650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56F6522-4AA8-4BE0-AC72-919A97917748}" type="slidenum">
              <a:rPr lang="en-US" altLang="en-US" smtClean="0"/>
              <a:pPr>
                <a:defRPr/>
              </a:pPr>
              <a:t>36</a:t>
            </a:fld>
            <a:endParaRPr lang="en-US" altLang="en-US"/>
          </a:p>
        </p:txBody>
      </p:sp>
    </p:spTree>
    <p:extLst>
      <p:ext uri="{BB962C8B-B14F-4D97-AF65-F5344CB8AC3E}">
        <p14:creationId xmlns:p14="http://schemas.microsoft.com/office/powerpoint/2010/main" val="34478550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56F6522-4AA8-4BE0-AC72-919A97917748}" type="slidenum">
              <a:rPr lang="en-US" altLang="en-US" smtClean="0"/>
              <a:pPr>
                <a:defRPr/>
              </a:pPr>
              <a:t>39</a:t>
            </a:fld>
            <a:endParaRPr lang="en-US" altLang="en-US"/>
          </a:p>
        </p:txBody>
      </p:sp>
    </p:spTree>
    <p:extLst>
      <p:ext uri="{BB962C8B-B14F-4D97-AF65-F5344CB8AC3E}">
        <p14:creationId xmlns:p14="http://schemas.microsoft.com/office/powerpoint/2010/main" val="3791708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56F6522-4AA8-4BE0-AC72-919A97917748}" type="slidenum">
              <a:rPr lang="en-US" altLang="en-US" smtClean="0"/>
              <a:pPr>
                <a:defRPr/>
              </a:pPr>
              <a:t>3</a:t>
            </a:fld>
            <a:endParaRPr lang="en-US" altLang="en-US"/>
          </a:p>
        </p:txBody>
      </p:sp>
    </p:spTree>
    <p:extLst>
      <p:ext uri="{BB962C8B-B14F-4D97-AF65-F5344CB8AC3E}">
        <p14:creationId xmlns:p14="http://schemas.microsoft.com/office/powerpoint/2010/main" val="38252158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56F6522-4AA8-4BE0-AC72-919A97917748}" type="slidenum">
              <a:rPr lang="en-US" altLang="en-US" smtClean="0"/>
              <a:pPr>
                <a:defRPr/>
              </a:pPr>
              <a:t>42</a:t>
            </a:fld>
            <a:endParaRPr lang="en-US" altLang="en-US"/>
          </a:p>
        </p:txBody>
      </p:sp>
    </p:spTree>
    <p:extLst>
      <p:ext uri="{BB962C8B-B14F-4D97-AF65-F5344CB8AC3E}">
        <p14:creationId xmlns:p14="http://schemas.microsoft.com/office/powerpoint/2010/main" val="40313512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A77B6BDF-50BB-FCA9-2EE3-0535B1CC20C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E2BE2F85-134F-2133-CDE1-EFD9101BAC8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8132" name="Slide Number Placeholder 3">
            <a:extLst>
              <a:ext uri="{FF2B5EF4-FFF2-40B4-BE49-F238E27FC236}">
                <a16:creationId xmlns:a16="http://schemas.microsoft.com/office/drawing/2014/main" id="{863DA41F-25BC-19D5-30AA-831F670DE3B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25488" indent="-279400">
              <a:spcBef>
                <a:spcPct val="30000"/>
              </a:spcBef>
              <a:defRPr sz="1200">
                <a:solidFill>
                  <a:schemeClr val="tx1"/>
                </a:solidFill>
                <a:latin typeface="Calibri" panose="020F0502020204030204" pitchFamily="34" charset="0"/>
              </a:defRPr>
            </a:lvl2pPr>
            <a:lvl3pPr marL="1117600" indent="-222250">
              <a:spcBef>
                <a:spcPct val="30000"/>
              </a:spcBef>
              <a:defRPr sz="1200">
                <a:solidFill>
                  <a:schemeClr val="tx1"/>
                </a:solidFill>
                <a:latin typeface="Calibri" panose="020F0502020204030204" pitchFamily="34" charset="0"/>
              </a:defRPr>
            </a:lvl3pPr>
            <a:lvl4pPr marL="1563688" indent="-222250">
              <a:spcBef>
                <a:spcPct val="30000"/>
              </a:spcBef>
              <a:defRPr sz="1200">
                <a:solidFill>
                  <a:schemeClr val="tx1"/>
                </a:solidFill>
                <a:latin typeface="Calibri" panose="020F0502020204030204" pitchFamily="34" charset="0"/>
              </a:defRPr>
            </a:lvl4pPr>
            <a:lvl5pPr marL="2011363" indent="-222250">
              <a:spcBef>
                <a:spcPct val="30000"/>
              </a:spcBef>
              <a:defRPr sz="1200">
                <a:solidFill>
                  <a:schemeClr val="tx1"/>
                </a:solidFill>
                <a:latin typeface="Calibri" panose="020F0502020204030204" pitchFamily="34" charset="0"/>
              </a:defRPr>
            </a:lvl5pPr>
            <a:lvl6pPr marL="2468563" indent="-222250" eaLnBrk="0" fontAlgn="base" hangingPunct="0">
              <a:spcBef>
                <a:spcPct val="30000"/>
              </a:spcBef>
              <a:spcAft>
                <a:spcPct val="0"/>
              </a:spcAft>
              <a:defRPr sz="1200">
                <a:solidFill>
                  <a:schemeClr val="tx1"/>
                </a:solidFill>
                <a:latin typeface="Calibri" panose="020F0502020204030204" pitchFamily="34" charset="0"/>
              </a:defRPr>
            </a:lvl6pPr>
            <a:lvl7pPr marL="2925763" indent="-222250" eaLnBrk="0" fontAlgn="base" hangingPunct="0">
              <a:spcBef>
                <a:spcPct val="30000"/>
              </a:spcBef>
              <a:spcAft>
                <a:spcPct val="0"/>
              </a:spcAft>
              <a:defRPr sz="1200">
                <a:solidFill>
                  <a:schemeClr val="tx1"/>
                </a:solidFill>
                <a:latin typeface="Calibri" panose="020F0502020204030204" pitchFamily="34" charset="0"/>
              </a:defRPr>
            </a:lvl7pPr>
            <a:lvl8pPr marL="3382963" indent="-222250" eaLnBrk="0" fontAlgn="base" hangingPunct="0">
              <a:spcBef>
                <a:spcPct val="30000"/>
              </a:spcBef>
              <a:spcAft>
                <a:spcPct val="0"/>
              </a:spcAft>
              <a:defRPr sz="1200">
                <a:solidFill>
                  <a:schemeClr val="tx1"/>
                </a:solidFill>
                <a:latin typeface="Calibri" panose="020F0502020204030204" pitchFamily="34" charset="0"/>
              </a:defRPr>
            </a:lvl8pPr>
            <a:lvl9pPr marL="3840163" indent="-2222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F16173D-519E-4275-8413-A98954778C74}" type="slidenum">
              <a:rPr lang="en-US" altLang="en-US">
                <a:latin typeface="Arial" panose="020B0604020202020204" pitchFamily="34" charset="0"/>
              </a:rPr>
              <a:pPr>
                <a:spcBef>
                  <a:spcPct val="0"/>
                </a:spcBef>
              </a:pPr>
              <a:t>44</a:t>
            </a:fld>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56F6522-4AA8-4BE0-AC72-919A97917748}" type="slidenum">
              <a:rPr lang="en-US" altLang="en-US" smtClean="0"/>
              <a:pPr>
                <a:defRPr/>
              </a:pPr>
              <a:t>4</a:t>
            </a:fld>
            <a:endParaRPr lang="en-US" altLang="en-US"/>
          </a:p>
        </p:txBody>
      </p:sp>
    </p:spTree>
    <p:extLst>
      <p:ext uri="{BB962C8B-B14F-4D97-AF65-F5344CB8AC3E}">
        <p14:creationId xmlns:p14="http://schemas.microsoft.com/office/powerpoint/2010/main" val="3542403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56F6522-4AA8-4BE0-AC72-919A97917748}" type="slidenum">
              <a:rPr lang="en-US" altLang="en-US" smtClean="0"/>
              <a:pPr>
                <a:defRPr/>
              </a:pPr>
              <a:t>5</a:t>
            </a:fld>
            <a:endParaRPr lang="en-US" altLang="en-US"/>
          </a:p>
        </p:txBody>
      </p:sp>
    </p:spTree>
    <p:extLst>
      <p:ext uri="{BB962C8B-B14F-4D97-AF65-F5344CB8AC3E}">
        <p14:creationId xmlns:p14="http://schemas.microsoft.com/office/powerpoint/2010/main" val="60663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56F6522-4AA8-4BE0-AC72-919A97917748}" type="slidenum">
              <a:rPr lang="en-US" altLang="en-US" smtClean="0"/>
              <a:pPr>
                <a:defRPr/>
              </a:pPr>
              <a:t>6</a:t>
            </a:fld>
            <a:endParaRPr lang="en-US" altLang="en-US"/>
          </a:p>
        </p:txBody>
      </p:sp>
    </p:spTree>
    <p:extLst>
      <p:ext uri="{BB962C8B-B14F-4D97-AF65-F5344CB8AC3E}">
        <p14:creationId xmlns:p14="http://schemas.microsoft.com/office/powerpoint/2010/main" val="1809118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56F6522-4AA8-4BE0-AC72-919A97917748}" type="slidenum">
              <a:rPr lang="en-US" altLang="en-US" smtClean="0"/>
              <a:pPr>
                <a:defRPr/>
              </a:pPr>
              <a:t>9</a:t>
            </a:fld>
            <a:endParaRPr lang="en-US" altLang="en-US"/>
          </a:p>
        </p:txBody>
      </p:sp>
    </p:spTree>
    <p:extLst>
      <p:ext uri="{BB962C8B-B14F-4D97-AF65-F5344CB8AC3E}">
        <p14:creationId xmlns:p14="http://schemas.microsoft.com/office/powerpoint/2010/main" val="1657478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56F6522-4AA8-4BE0-AC72-919A97917748}" type="slidenum">
              <a:rPr lang="en-US" altLang="en-US" smtClean="0"/>
              <a:pPr>
                <a:defRPr/>
              </a:pPr>
              <a:t>10</a:t>
            </a:fld>
            <a:endParaRPr lang="en-US" altLang="en-US"/>
          </a:p>
        </p:txBody>
      </p:sp>
    </p:spTree>
    <p:extLst>
      <p:ext uri="{BB962C8B-B14F-4D97-AF65-F5344CB8AC3E}">
        <p14:creationId xmlns:p14="http://schemas.microsoft.com/office/powerpoint/2010/main" val="1342535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56F6522-4AA8-4BE0-AC72-919A97917748}" type="slidenum">
              <a:rPr lang="en-US" altLang="en-US" smtClean="0"/>
              <a:pPr>
                <a:defRPr/>
              </a:pPr>
              <a:t>11</a:t>
            </a:fld>
            <a:endParaRPr lang="en-US" altLang="en-US"/>
          </a:p>
        </p:txBody>
      </p:sp>
    </p:spTree>
    <p:extLst>
      <p:ext uri="{BB962C8B-B14F-4D97-AF65-F5344CB8AC3E}">
        <p14:creationId xmlns:p14="http://schemas.microsoft.com/office/powerpoint/2010/main" val="3226551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29275A95-817B-4F94-BBD2-4898A98BEEF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F4981161-EDD2-406D-935A-6CF86C6C74C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0964" name="Slide Number Placeholder 3">
            <a:extLst>
              <a:ext uri="{FF2B5EF4-FFF2-40B4-BE49-F238E27FC236}">
                <a16:creationId xmlns:a16="http://schemas.microsoft.com/office/drawing/2014/main" id="{FA15E114-E739-4537-A111-7FDA31BD3A8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DDCE7D59-EE82-4B60-87EB-7489EE31823C}" type="slidenum">
              <a:rPr lang="en-US" altLang="en-US" smtClean="0"/>
              <a:pPr/>
              <a:t>12</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800569044"/>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10413362"/>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33400"/>
            <a:ext cx="194310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533400"/>
            <a:ext cx="567690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9999890"/>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884238"/>
          </a:xfrm>
        </p:spPr>
        <p:txBody>
          <a:bodyPr/>
          <a:lstStyle/>
          <a:p>
            <a:r>
              <a:rPr lang="en-US"/>
              <a:t>Click to edit Master title style</a:t>
            </a:r>
          </a:p>
        </p:txBody>
      </p:sp>
      <p:sp>
        <p:nvSpPr>
          <p:cNvPr id="3" name="Text Placeholder 2"/>
          <p:cNvSpPr>
            <a:spLocks noGrp="1"/>
          </p:cNvSpPr>
          <p:nvPr>
            <p:ph type="body" sz="half" idx="1"/>
          </p:nvPr>
        </p:nvSpPr>
        <p:spPr>
          <a:xfrm>
            <a:off x="685800" y="1600200"/>
            <a:ext cx="3810000" cy="396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810000" cy="396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67403544"/>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884238"/>
          </a:xfrm>
        </p:spPr>
        <p:txBody>
          <a:bodyPr/>
          <a:lstStyle/>
          <a:p>
            <a:r>
              <a:rPr lang="en-US"/>
              <a:t>Click to edit Master title style</a:t>
            </a:r>
          </a:p>
        </p:txBody>
      </p:sp>
      <p:sp>
        <p:nvSpPr>
          <p:cNvPr id="3" name="Content Placeholder 2"/>
          <p:cNvSpPr>
            <a:spLocks noGrp="1"/>
          </p:cNvSpPr>
          <p:nvPr>
            <p:ph sz="half" idx="1"/>
          </p:nvPr>
        </p:nvSpPr>
        <p:spPr>
          <a:xfrm>
            <a:off x="685800" y="1600200"/>
            <a:ext cx="3810000" cy="396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3810000" cy="396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2033885"/>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1441041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45176062"/>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002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8656688"/>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6298435"/>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07816150"/>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5759140"/>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83234069"/>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03647340"/>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533400"/>
            <a:ext cx="777240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600200"/>
            <a:ext cx="77724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Lst>
  <p:transition spd="slow">
    <p:fade/>
  </p:transition>
  <p:txStyles>
    <p:titleStyle>
      <a:lvl1pPr algn="ctr" rtl="0" eaLnBrk="0" fontAlgn="base" hangingPunct="0">
        <a:spcBef>
          <a:spcPct val="0"/>
        </a:spcBef>
        <a:spcAft>
          <a:spcPct val="0"/>
        </a:spcAft>
        <a:defRPr sz="4400">
          <a:solidFill>
            <a:srgbClr val="003366"/>
          </a:solidFill>
          <a:latin typeface="+mj-lt"/>
          <a:ea typeface="+mj-ea"/>
          <a:cs typeface="+mj-cs"/>
        </a:defRPr>
      </a:lvl1pPr>
      <a:lvl2pPr algn="ctr" rtl="0" eaLnBrk="0" fontAlgn="base" hangingPunct="0">
        <a:spcBef>
          <a:spcPct val="0"/>
        </a:spcBef>
        <a:spcAft>
          <a:spcPct val="0"/>
        </a:spcAft>
        <a:defRPr sz="4400">
          <a:solidFill>
            <a:srgbClr val="003366"/>
          </a:solidFill>
          <a:latin typeface="Arial" charset="0"/>
        </a:defRPr>
      </a:lvl2pPr>
      <a:lvl3pPr algn="ctr" rtl="0" eaLnBrk="0" fontAlgn="base" hangingPunct="0">
        <a:spcBef>
          <a:spcPct val="0"/>
        </a:spcBef>
        <a:spcAft>
          <a:spcPct val="0"/>
        </a:spcAft>
        <a:defRPr sz="4400">
          <a:solidFill>
            <a:srgbClr val="003366"/>
          </a:solidFill>
          <a:latin typeface="Arial" charset="0"/>
        </a:defRPr>
      </a:lvl3pPr>
      <a:lvl4pPr algn="ctr" rtl="0" eaLnBrk="0" fontAlgn="base" hangingPunct="0">
        <a:spcBef>
          <a:spcPct val="0"/>
        </a:spcBef>
        <a:spcAft>
          <a:spcPct val="0"/>
        </a:spcAft>
        <a:defRPr sz="4400">
          <a:solidFill>
            <a:srgbClr val="003366"/>
          </a:solidFill>
          <a:latin typeface="Arial" charset="0"/>
        </a:defRPr>
      </a:lvl4pPr>
      <a:lvl5pPr algn="ctr" rtl="0" eaLnBrk="0" fontAlgn="base" hangingPunct="0">
        <a:spcBef>
          <a:spcPct val="0"/>
        </a:spcBef>
        <a:spcAft>
          <a:spcPct val="0"/>
        </a:spcAft>
        <a:defRPr sz="4400">
          <a:solidFill>
            <a:srgbClr val="003366"/>
          </a:solidFill>
          <a:latin typeface="Arial" charset="0"/>
        </a:defRPr>
      </a:lvl5pPr>
      <a:lvl6pPr marL="457200" algn="ctr" rtl="0" fontAlgn="base">
        <a:spcBef>
          <a:spcPct val="0"/>
        </a:spcBef>
        <a:spcAft>
          <a:spcPct val="0"/>
        </a:spcAft>
        <a:defRPr sz="4400">
          <a:solidFill>
            <a:srgbClr val="003366"/>
          </a:solidFill>
          <a:latin typeface="Arial" charset="0"/>
        </a:defRPr>
      </a:lvl6pPr>
      <a:lvl7pPr marL="914400" algn="ctr" rtl="0" fontAlgn="base">
        <a:spcBef>
          <a:spcPct val="0"/>
        </a:spcBef>
        <a:spcAft>
          <a:spcPct val="0"/>
        </a:spcAft>
        <a:defRPr sz="4400">
          <a:solidFill>
            <a:srgbClr val="003366"/>
          </a:solidFill>
          <a:latin typeface="Arial" charset="0"/>
        </a:defRPr>
      </a:lvl7pPr>
      <a:lvl8pPr marL="1371600" algn="ctr" rtl="0" fontAlgn="base">
        <a:spcBef>
          <a:spcPct val="0"/>
        </a:spcBef>
        <a:spcAft>
          <a:spcPct val="0"/>
        </a:spcAft>
        <a:defRPr sz="4400">
          <a:solidFill>
            <a:srgbClr val="003366"/>
          </a:solidFill>
          <a:latin typeface="Arial" charset="0"/>
        </a:defRPr>
      </a:lvl8pPr>
      <a:lvl9pPr marL="1828800" algn="ctr" rtl="0" fontAlgn="base">
        <a:spcBef>
          <a:spcPct val="0"/>
        </a:spcBef>
        <a:spcAft>
          <a:spcPct val="0"/>
        </a:spcAft>
        <a:defRPr sz="4400">
          <a:solidFill>
            <a:srgbClr val="003366"/>
          </a:solidFill>
          <a:latin typeface="Arial" charset="0"/>
        </a:defRPr>
      </a:lvl9pPr>
    </p:titleStyle>
    <p:bodyStyle>
      <a:lvl1pPr marL="342900" indent="-342900" algn="l" rtl="0" eaLnBrk="0" fontAlgn="base" hangingPunct="0">
        <a:spcBef>
          <a:spcPct val="20000"/>
        </a:spcBef>
        <a:spcAft>
          <a:spcPct val="0"/>
        </a:spcAft>
        <a:buChar char="•"/>
        <a:defRPr sz="3200">
          <a:solidFill>
            <a:srgbClr val="003366"/>
          </a:solidFill>
          <a:latin typeface="+mn-lt"/>
          <a:ea typeface="+mn-ea"/>
          <a:cs typeface="+mn-cs"/>
        </a:defRPr>
      </a:lvl1pPr>
      <a:lvl2pPr marL="742950" indent="-285750" algn="l" rtl="0" eaLnBrk="0" fontAlgn="base" hangingPunct="0">
        <a:spcBef>
          <a:spcPct val="20000"/>
        </a:spcBef>
        <a:spcAft>
          <a:spcPct val="0"/>
        </a:spcAft>
        <a:buChar char="–"/>
        <a:defRPr sz="2800">
          <a:solidFill>
            <a:srgbClr val="003366"/>
          </a:solidFill>
          <a:latin typeface="+mn-lt"/>
        </a:defRPr>
      </a:lvl2pPr>
      <a:lvl3pPr marL="1143000" indent="-228600" algn="l" rtl="0" eaLnBrk="0" fontAlgn="base" hangingPunct="0">
        <a:spcBef>
          <a:spcPct val="20000"/>
        </a:spcBef>
        <a:spcAft>
          <a:spcPct val="0"/>
        </a:spcAft>
        <a:buChar char="•"/>
        <a:defRPr sz="2400">
          <a:solidFill>
            <a:srgbClr val="003366"/>
          </a:solidFill>
          <a:latin typeface="+mn-lt"/>
        </a:defRPr>
      </a:lvl3pPr>
      <a:lvl4pPr marL="1600200" indent="-228600" algn="l" rtl="0" eaLnBrk="0" fontAlgn="base" hangingPunct="0">
        <a:spcBef>
          <a:spcPct val="20000"/>
        </a:spcBef>
        <a:spcAft>
          <a:spcPct val="0"/>
        </a:spcAft>
        <a:buChar char="–"/>
        <a:defRPr sz="2000">
          <a:solidFill>
            <a:srgbClr val="003366"/>
          </a:solidFill>
          <a:latin typeface="+mn-lt"/>
        </a:defRPr>
      </a:lvl4pPr>
      <a:lvl5pPr marL="2057400" indent="-228600" algn="l" rtl="0" eaLnBrk="0" fontAlgn="base" hangingPunct="0">
        <a:spcBef>
          <a:spcPct val="20000"/>
        </a:spcBef>
        <a:spcAft>
          <a:spcPct val="0"/>
        </a:spcAft>
        <a:buChar char="»"/>
        <a:defRPr sz="2000">
          <a:solidFill>
            <a:srgbClr val="003366"/>
          </a:solidFill>
          <a:latin typeface="+mn-lt"/>
        </a:defRPr>
      </a:lvl5pPr>
      <a:lvl6pPr marL="2514600" indent="-228600" algn="l" rtl="0" fontAlgn="base">
        <a:spcBef>
          <a:spcPct val="20000"/>
        </a:spcBef>
        <a:spcAft>
          <a:spcPct val="0"/>
        </a:spcAft>
        <a:buChar char="»"/>
        <a:defRPr sz="2000">
          <a:solidFill>
            <a:srgbClr val="003366"/>
          </a:solidFill>
          <a:latin typeface="+mn-lt"/>
        </a:defRPr>
      </a:lvl6pPr>
      <a:lvl7pPr marL="2971800" indent="-228600" algn="l" rtl="0" fontAlgn="base">
        <a:spcBef>
          <a:spcPct val="20000"/>
        </a:spcBef>
        <a:spcAft>
          <a:spcPct val="0"/>
        </a:spcAft>
        <a:buChar char="»"/>
        <a:defRPr sz="2000">
          <a:solidFill>
            <a:srgbClr val="003366"/>
          </a:solidFill>
          <a:latin typeface="+mn-lt"/>
        </a:defRPr>
      </a:lvl7pPr>
      <a:lvl8pPr marL="3429000" indent="-228600" algn="l" rtl="0" fontAlgn="base">
        <a:spcBef>
          <a:spcPct val="20000"/>
        </a:spcBef>
        <a:spcAft>
          <a:spcPct val="0"/>
        </a:spcAft>
        <a:buChar char="»"/>
        <a:defRPr sz="2000">
          <a:solidFill>
            <a:srgbClr val="003366"/>
          </a:solidFill>
          <a:latin typeface="+mn-lt"/>
        </a:defRPr>
      </a:lvl8pPr>
      <a:lvl9pPr marL="3886200" indent="-228600" algn="l" rtl="0" fontAlgn="base">
        <a:spcBef>
          <a:spcPct val="20000"/>
        </a:spcBef>
        <a:spcAft>
          <a:spcPct val="0"/>
        </a:spcAft>
        <a:buChar char="»"/>
        <a:defRPr sz="2000">
          <a:solidFill>
            <a:srgbClr val="0033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mailto:stefan@keystonemontessori.com"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ajournalcalledlife.blogspot.com/2011/09/space-time-and-woman.html" TargetMode="External"/><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udallshumway.com/"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362200"/>
            <a:ext cx="7772400" cy="2133600"/>
          </a:xfrm>
        </p:spPr>
        <p:txBody>
          <a:bodyPr/>
          <a:lstStyle/>
          <a:p>
            <a:r>
              <a:rPr lang="en-US" b="1" dirty="0">
                <a:solidFill>
                  <a:srgbClr val="A20000"/>
                </a:solidFill>
              </a:rPr>
              <a:t>Title IX Staff Training: </a:t>
            </a:r>
            <a:br>
              <a:rPr lang="en-US" b="1" dirty="0">
                <a:solidFill>
                  <a:srgbClr val="A20000"/>
                </a:solidFill>
              </a:rPr>
            </a:br>
            <a:r>
              <a:rPr lang="en-US" b="1" dirty="0">
                <a:solidFill>
                  <a:srgbClr val="A20000"/>
                </a:solidFill>
              </a:rPr>
              <a:t>What Is It and How Do I Report It?</a:t>
            </a:r>
          </a:p>
        </p:txBody>
      </p:sp>
      <p:sp>
        <p:nvSpPr>
          <p:cNvPr id="2" name="Subtitle 1">
            <a:extLst>
              <a:ext uri="{FF2B5EF4-FFF2-40B4-BE49-F238E27FC236}">
                <a16:creationId xmlns:a16="http://schemas.microsoft.com/office/drawing/2014/main" id="{B8FAA1B1-F104-4FD9-9398-EE96C374B313}"/>
              </a:ext>
            </a:extLst>
          </p:cNvPr>
          <p:cNvSpPr>
            <a:spLocks noGrp="1"/>
          </p:cNvSpPr>
          <p:nvPr>
            <p:ph type="subTitle" idx="1"/>
          </p:nvPr>
        </p:nvSpPr>
        <p:spPr>
          <a:xfrm>
            <a:off x="4114800" y="5720533"/>
            <a:ext cx="4572000" cy="750933"/>
          </a:xfrm>
        </p:spPr>
        <p:txBody>
          <a:bodyPr/>
          <a:lstStyle/>
          <a:p>
            <a:pPr algn="just"/>
            <a:r>
              <a:rPr lang="en-US" sz="2000" dirty="0">
                <a:latin typeface="Calibri" panose="020F0502020204030204" pitchFamily="34" charset="0"/>
                <a:cs typeface="Calibri" panose="020F0502020204030204" pitchFamily="34" charset="0"/>
              </a:rPr>
              <a:t>Presented by: Lawton L. Jackson, Esq.</a:t>
            </a:r>
          </a:p>
        </p:txBody>
      </p:sp>
      <p:sp>
        <p:nvSpPr>
          <p:cNvPr id="6" name="Title 3">
            <a:extLst>
              <a:ext uri="{FF2B5EF4-FFF2-40B4-BE49-F238E27FC236}">
                <a16:creationId xmlns:a16="http://schemas.microsoft.com/office/drawing/2014/main" id="{67919AA0-3DF5-4BE1-8557-A0FA798EDFF5}"/>
              </a:ext>
            </a:extLst>
          </p:cNvPr>
          <p:cNvSpPr txBox="1">
            <a:spLocks/>
          </p:cNvSpPr>
          <p:nvPr/>
        </p:nvSpPr>
        <p:spPr bwMode="auto">
          <a:xfrm>
            <a:off x="718351" y="375437"/>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rgbClr val="003366"/>
                </a:solidFill>
                <a:latin typeface="+mj-lt"/>
                <a:ea typeface="+mj-ea"/>
                <a:cs typeface="+mj-cs"/>
              </a:defRPr>
            </a:lvl1pPr>
            <a:lvl2pPr algn="ctr" rtl="0" eaLnBrk="0" fontAlgn="base" hangingPunct="0">
              <a:spcBef>
                <a:spcPct val="0"/>
              </a:spcBef>
              <a:spcAft>
                <a:spcPct val="0"/>
              </a:spcAft>
              <a:defRPr sz="4400">
                <a:solidFill>
                  <a:srgbClr val="003366"/>
                </a:solidFill>
                <a:latin typeface="Arial" charset="0"/>
              </a:defRPr>
            </a:lvl2pPr>
            <a:lvl3pPr algn="ctr" rtl="0" eaLnBrk="0" fontAlgn="base" hangingPunct="0">
              <a:spcBef>
                <a:spcPct val="0"/>
              </a:spcBef>
              <a:spcAft>
                <a:spcPct val="0"/>
              </a:spcAft>
              <a:defRPr sz="4400">
                <a:solidFill>
                  <a:srgbClr val="003366"/>
                </a:solidFill>
                <a:latin typeface="Arial" charset="0"/>
              </a:defRPr>
            </a:lvl3pPr>
            <a:lvl4pPr algn="ctr" rtl="0" eaLnBrk="0" fontAlgn="base" hangingPunct="0">
              <a:spcBef>
                <a:spcPct val="0"/>
              </a:spcBef>
              <a:spcAft>
                <a:spcPct val="0"/>
              </a:spcAft>
              <a:defRPr sz="4400">
                <a:solidFill>
                  <a:srgbClr val="003366"/>
                </a:solidFill>
                <a:latin typeface="Arial" charset="0"/>
              </a:defRPr>
            </a:lvl4pPr>
            <a:lvl5pPr algn="ctr" rtl="0" eaLnBrk="0" fontAlgn="base" hangingPunct="0">
              <a:spcBef>
                <a:spcPct val="0"/>
              </a:spcBef>
              <a:spcAft>
                <a:spcPct val="0"/>
              </a:spcAft>
              <a:defRPr sz="4400">
                <a:solidFill>
                  <a:srgbClr val="003366"/>
                </a:solidFill>
                <a:latin typeface="Arial" charset="0"/>
              </a:defRPr>
            </a:lvl5pPr>
            <a:lvl6pPr marL="457200" algn="ctr" rtl="0" fontAlgn="base">
              <a:spcBef>
                <a:spcPct val="0"/>
              </a:spcBef>
              <a:spcAft>
                <a:spcPct val="0"/>
              </a:spcAft>
              <a:defRPr sz="4400">
                <a:solidFill>
                  <a:srgbClr val="003366"/>
                </a:solidFill>
                <a:latin typeface="Arial" charset="0"/>
              </a:defRPr>
            </a:lvl6pPr>
            <a:lvl7pPr marL="914400" algn="ctr" rtl="0" fontAlgn="base">
              <a:spcBef>
                <a:spcPct val="0"/>
              </a:spcBef>
              <a:spcAft>
                <a:spcPct val="0"/>
              </a:spcAft>
              <a:defRPr sz="4400">
                <a:solidFill>
                  <a:srgbClr val="003366"/>
                </a:solidFill>
                <a:latin typeface="Arial" charset="0"/>
              </a:defRPr>
            </a:lvl7pPr>
            <a:lvl8pPr marL="1371600" algn="ctr" rtl="0" fontAlgn="base">
              <a:spcBef>
                <a:spcPct val="0"/>
              </a:spcBef>
              <a:spcAft>
                <a:spcPct val="0"/>
              </a:spcAft>
              <a:defRPr sz="4400">
                <a:solidFill>
                  <a:srgbClr val="003366"/>
                </a:solidFill>
                <a:latin typeface="Arial" charset="0"/>
              </a:defRPr>
            </a:lvl8pPr>
            <a:lvl9pPr marL="1828800" algn="ctr" rtl="0" fontAlgn="base">
              <a:spcBef>
                <a:spcPct val="0"/>
              </a:spcBef>
              <a:spcAft>
                <a:spcPct val="0"/>
              </a:spcAft>
              <a:defRPr sz="4400">
                <a:solidFill>
                  <a:srgbClr val="003366"/>
                </a:solidFill>
                <a:latin typeface="Arial" charset="0"/>
              </a:defRPr>
            </a:lvl9pPr>
          </a:lstStyle>
          <a:p>
            <a:r>
              <a:rPr lang="en-US" sz="2000" b="0" kern="0" dirty="0">
                <a:latin typeface="Calibri" panose="020F0502020204030204" pitchFamily="34" charset="0"/>
                <a:cs typeface="Calibri" panose="020F0502020204030204" pitchFamily="34" charset="0"/>
              </a:rPr>
              <a:t>Keystone Montessori</a:t>
            </a:r>
          </a:p>
          <a:p>
            <a:r>
              <a:rPr lang="en-US" sz="2000" b="0" kern="0" dirty="0">
                <a:latin typeface="Calibri" panose="020F0502020204030204" pitchFamily="34" charset="0"/>
                <a:cs typeface="Calibri" panose="020F0502020204030204" pitchFamily="34" charset="0"/>
              </a:rPr>
              <a:t>August 19, 2022</a:t>
            </a:r>
          </a:p>
        </p:txBody>
      </p:sp>
    </p:spTree>
    <p:extLst>
      <p:ext uri="{BB962C8B-B14F-4D97-AF65-F5344CB8AC3E}">
        <p14:creationId xmlns:p14="http://schemas.microsoft.com/office/powerpoint/2010/main" val="15814527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B06AACBD-D8BA-434A-B6FD-5F0C7D97EBF1}"/>
              </a:ext>
            </a:extLst>
          </p:cNvPr>
          <p:cNvSpPr>
            <a:spLocks noGrp="1" noChangeArrowheads="1"/>
          </p:cNvSpPr>
          <p:nvPr>
            <p:ph type="title"/>
          </p:nvPr>
        </p:nvSpPr>
        <p:spPr>
          <a:xfrm>
            <a:off x="609600" y="533400"/>
            <a:ext cx="8229600" cy="884238"/>
          </a:xfrm>
        </p:spPr>
        <p:txBody>
          <a:bodyPr/>
          <a:lstStyle/>
          <a:p>
            <a:r>
              <a:rPr lang="en-US" altLang="en-US" sz="4000" dirty="0">
                <a:solidFill>
                  <a:srgbClr val="8E0000"/>
                </a:solidFill>
              </a:rPr>
              <a:t>Scope of Title IX for Schools</a:t>
            </a:r>
          </a:p>
        </p:txBody>
      </p:sp>
      <p:sp>
        <p:nvSpPr>
          <p:cNvPr id="7171" name="Content Placeholder 2">
            <a:extLst>
              <a:ext uri="{FF2B5EF4-FFF2-40B4-BE49-F238E27FC236}">
                <a16:creationId xmlns:a16="http://schemas.microsoft.com/office/drawing/2014/main" id="{7577C439-C641-4FB8-9E2C-BEBFE4906D49}"/>
              </a:ext>
            </a:extLst>
          </p:cNvPr>
          <p:cNvSpPr>
            <a:spLocks noGrp="1" noChangeArrowheads="1"/>
          </p:cNvSpPr>
          <p:nvPr>
            <p:ph idx="1"/>
          </p:nvPr>
        </p:nvSpPr>
        <p:spPr>
          <a:xfrm>
            <a:off x="609600" y="1600200"/>
            <a:ext cx="8229600" cy="4495800"/>
          </a:xfrm>
        </p:spPr>
        <p:txBody>
          <a:bodyPr/>
          <a:lstStyle/>
          <a:p>
            <a:pPr algn="just"/>
            <a:r>
              <a:rPr lang="en-US" altLang="en-US" sz="2800" dirty="0">
                <a:latin typeface="Calibri" panose="020F0502020204030204" pitchFamily="34" charset="0"/>
                <a:ea typeface="ＭＳ Ｐゴシック" panose="020B0600070205080204" pitchFamily="34" charset="-128"/>
                <a:cs typeface="Calibri" panose="020F0502020204030204" pitchFamily="34" charset="0"/>
              </a:rPr>
              <a:t>If any part of a K-12 school or college receives federal funding for any purpose, then all operations of the school or college are covered by Title IX</a:t>
            </a:r>
          </a:p>
          <a:p>
            <a:pPr algn="just"/>
            <a:r>
              <a:rPr lang="en-US" altLang="en-US" sz="2800" dirty="0">
                <a:latin typeface="Calibri" panose="020F0502020204030204" pitchFamily="34" charset="0"/>
                <a:ea typeface="ＭＳ Ｐゴシック" panose="020B0600070205080204" pitchFamily="34" charset="-128"/>
                <a:cs typeface="Calibri" panose="020F0502020204030204" pitchFamily="34" charset="0"/>
              </a:rPr>
              <a:t>Protects students, employees, applicants for employment, students who are applying to the school and any other person who may participate in the School’s activities and/or programs</a:t>
            </a:r>
          </a:p>
          <a:p>
            <a:pPr algn="just"/>
            <a:r>
              <a:rPr lang="en-US" altLang="en-US" sz="2800" dirty="0">
                <a:latin typeface="Calibri" panose="020F0502020204030204" pitchFamily="34" charset="0"/>
                <a:ea typeface="ＭＳ Ｐゴシック" panose="020B0600070205080204" pitchFamily="34" charset="-128"/>
                <a:cs typeface="Calibri" panose="020F0502020204030204" pitchFamily="34" charset="0"/>
              </a:rPr>
              <a:t>Includes sexual harassment prohibitions for employees and students as well</a:t>
            </a:r>
          </a:p>
          <a:p>
            <a:pPr algn="just"/>
            <a:endParaRPr lang="en-US" altLang="en-US" sz="2800" dirty="0">
              <a:latin typeface="Calibri" panose="020F0502020204030204" pitchFamily="34" charset="0"/>
              <a:ea typeface="ＭＳ Ｐゴシック" panose="020B0600070205080204" pitchFamily="34" charset="-128"/>
              <a:cs typeface="Calibri" panose="020F0502020204030204" pitchFamily="34" charset="0"/>
            </a:endParaRPr>
          </a:p>
          <a:p>
            <a:pPr marL="0" indent="0" algn="just">
              <a:buFontTx/>
              <a:buNone/>
            </a:pPr>
            <a:endParaRPr lang="en-US" alt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4064338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B06AACBD-D8BA-434A-B6FD-5F0C7D97EBF1}"/>
              </a:ext>
            </a:extLst>
          </p:cNvPr>
          <p:cNvSpPr>
            <a:spLocks noGrp="1" noChangeArrowheads="1"/>
          </p:cNvSpPr>
          <p:nvPr>
            <p:ph type="title"/>
          </p:nvPr>
        </p:nvSpPr>
        <p:spPr>
          <a:xfrm>
            <a:off x="609600" y="533400"/>
            <a:ext cx="8229600" cy="884238"/>
          </a:xfrm>
        </p:spPr>
        <p:txBody>
          <a:bodyPr/>
          <a:lstStyle/>
          <a:p>
            <a:r>
              <a:rPr lang="en-US" altLang="en-US" sz="4000" dirty="0">
                <a:solidFill>
                  <a:srgbClr val="8E0000"/>
                </a:solidFill>
              </a:rPr>
              <a:t>Definition: Sexual Harassment</a:t>
            </a:r>
          </a:p>
        </p:txBody>
      </p:sp>
      <p:sp>
        <p:nvSpPr>
          <p:cNvPr id="7171" name="Content Placeholder 2">
            <a:extLst>
              <a:ext uri="{FF2B5EF4-FFF2-40B4-BE49-F238E27FC236}">
                <a16:creationId xmlns:a16="http://schemas.microsoft.com/office/drawing/2014/main" id="{7577C439-C641-4FB8-9E2C-BEBFE4906D49}"/>
              </a:ext>
            </a:extLst>
          </p:cNvPr>
          <p:cNvSpPr>
            <a:spLocks noGrp="1" noChangeArrowheads="1"/>
          </p:cNvSpPr>
          <p:nvPr>
            <p:ph idx="1"/>
          </p:nvPr>
        </p:nvSpPr>
        <p:spPr>
          <a:xfrm>
            <a:off x="609600" y="1600200"/>
            <a:ext cx="8229600" cy="4495800"/>
          </a:xfrm>
        </p:spPr>
        <p:txBody>
          <a:bodyPr/>
          <a:lstStyle/>
          <a:p>
            <a:pPr marL="0" indent="0" algn="just">
              <a:lnSpc>
                <a:spcPct val="107000"/>
              </a:lnSpc>
              <a:spcBef>
                <a:spcPct val="0"/>
              </a:spcBef>
              <a:spcAft>
                <a:spcPts val="800"/>
              </a:spcAft>
              <a:buFontTx/>
              <a:buNone/>
            </a:pPr>
            <a:r>
              <a:rPr lang="en-US" altLang="en-US" sz="2800" dirty="0">
                <a:latin typeface="Calibri" panose="020F0502020204030204" pitchFamily="34" charset="0"/>
                <a:cs typeface="Calibri" panose="020F0502020204030204" pitchFamily="34" charset="0"/>
              </a:rPr>
              <a:t>Conduct on the basis of sex that meets one or more of the following:</a:t>
            </a:r>
          </a:p>
          <a:p>
            <a:pPr marL="0" indent="0" algn="just">
              <a:lnSpc>
                <a:spcPct val="107000"/>
              </a:lnSpc>
              <a:spcBef>
                <a:spcPct val="0"/>
              </a:spcBef>
              <a:spcAft>
                <a:spcPts val="800"/>
              </a:spcAft>
              <a:buFontTx/>
              <a:buNone/>
            </a:pPr>
            <a:endParaRPr lang="en-US" altLang="en-US" sz="2800" dirty="0">
              <a:latin typeface="Calibri" panose="020F0502020204030204" pitchFamily="34" charset="0"/>
              <a:cs typeface="Calibri" panose="020F0502020204030204" pitchFamily="34" charset="0"/>
            </a:endParaRPr>
          </a:p>
          <a:p>
            <a:pPr marL="514350" indent="-514350" algn="just">
              <a:lnSpc>
                <a:spcPct val="107000"/>
              </a:lnSpc>
              <a:spcBef>
                <a:spcPct val="0"/>
              </a:spcBef>
              <a:buFont typeface="+mj-lt"/>
              <a:buAutoNum type="arabicPeriod"/>
            </a:pPr>
            <a:r>
              <a:rPr lang="en-US" altLang="en-US" sz="2800" dirty="0">
                <a:latin typeface="Calibri" panose="020F0502020204030204" pitchFamily="34" charset="0"/>
                <a:cs typeface="Calibri" panose="020F0502020204030204" pitchFamily="34" charset="0"/>
              </a:rPr>
              <a:t>A District employee conditions the provision of an aid, benefit, or service of the District on an individual’s participation in unwelcome sexual conduct;</a:t>
            </a:r>
          </a:p>
          <a:p>
            <a:pPr marL="0" indent="0" algn="just">
              <a:buNone/>
            </a:pPr>
            <a:endParaRPr lang="en-US" sz="2800" i="1" dirty="0">
              <a:latin typeface="Calibri" panose="020F0502020204030204" pitchFamily="34" charset="0"/>
              <a:cs typeface="Calibri" panose="020F0502020204030204" pitchFamily="34" charset="0"/>
            </a:endParaRPr>
          </a:p>
          <a:p>
            <a:pPr algn="just"/>
            <a:endParaRPr lang="en-US" altLang="en-US" sz="2800" dirty="0">
              <a:latin typeface="Calibri" panose="020F0502020204030204" pitchFamily="34" charset="0"/>
              <a:ea typeface="ＭＳ Ｐゴシック" panose="020B0600070205080204" pitchFamily="34" charset="-128"/>
              <a:cs typeface="Calibri" panose="020F0502020204030204" pitchFamily="34" charset="0"/>
            </a:endParaRPr>
          </a:p>
          <a:p>
            <a:pPr algn="just"/>
            <a:endParaRPr lang="en-US" altLang="en-US" sz="2800" dirty="0">
              <a:latin typeface="Calibri" panose="020F0502020204030204" pitchFamily="34" charset="0"/>
              <a:ea typeface="ＭＳ Ｐゴシック" panose="020B0600070205080204" pitchFamily="34" charset="-128"/>
              <a:cs typeface="Calibri" panose="020F0502020204030204" pitchFamily="34" charset="0"/>
            </a:endParaRPr>
          </a:p>
          <a:p>
            <a:pPr marL="0" indent="0" algn="just">
              <a:buFontTx/>
              <a:buNone/>
            </a:pPr>
            <a:endParaRPr lang="en-US" alt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4395138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ED9CF7BA-7DA9-465D-B582-63952B15F6A0}"/>
              </a:ext>
            </a:extLst>
          </p:cNvPr>
          <p:cNvSpPr>
            <a:spLocks noGrp="1" noChangeArrowheads="1"/>
          </p:cNvSpPr>
          <p:nvPr>
            <p:ph type="title"/>
          </p:nvPr>
        </p:nvSpPr>
        <p:spPr>
          <a:xfrm>
            <a:off x="685800" y="533400"/>
            <a:ext cx="8001000" cy="884238"/>
          </a:xfrm>
        </p:spPr>
        <p:txBody>
          <a:bodyPr/>
          <a:lstStyle/>
          <a:p>
            <a:r>
              <a:rPr lang="en-US" altLang="en-US" sz="4000" dirty="0">
                <a:solidFill>
                  <a:srgbClr val="8E0000"/>
                </a:solidFill>
              </a:rPr>
              <a:t>Definition of Sexual Harassment</a:t>
            </a:r>
          </a:p>
        </p:txBody>
      </p:sp>
      <p:sp>
        <p:nvSpPr>
          <p:cNvPr id="39939" name="Content Placeholder 2">
            <a:extLst>
              <a:ext uri="{FF2B5EF4-FFF2-40B4-BE49-F238E27FC236}">
                <a16:creationId xmlns:a16="http://schemas.microsoft.com/office/drawing/2014/main" id="{6CBEF886-3F01-4C51-860F-5219BBB1BE32}"/>
              </a:ext>
            </a:extLst>
          </p:cNvPr>
          <p:cNvSpPr>
            <a:spLocks noGrp="1" noChangeArrowheads="1"/>
          </p:cNvSpPr>
          <p:nvPr>
            <p:ph idx="1"/>
          </p:nvPr>
        </p:nvSpPr>
        <p:spPr>
          <a:xfrm>
            <a:off x="685800" y="1600200"/>
            <a:ext cx="8001000" cy="4191000"/>
          </a:xfrm>
        </p:spPr>
        <p:txBody>
          <a:bodyPr/>
          <a:lstStyle/>
          <a:p>
            <a:pPr marL="514350" indent="-514350" algn="just">
              <a:lnSpc>
                <a:spcPct val="107000"/>
              </a:lnSpc>
              <a:spcBef>
                <a:spcPct val="0"/>
              </a:spcBef>
              <a:buFontTx/>
              <a:buAutoNum type="arabicPeriod" startAt="2"/>
            </a:pPr>
            <a:r>
              <a:rPr lang="en-US" altLang="en-US" sz="2800" dirty="0">
                <a:latin typeface="Calibri" panose="020F0502020204030204" pitchFamily="34" charset="0"/>
                <a:cs typeface="Calibri" panose="020F0502020204030204" pitchFamily="34" charset="0"/>
              </a:rPr>
              <a:t>Unwelcome sexual conduct that a reasonable person would find to be so severe, pervasive, and objectively offensive that it “</a:t>
            </a:r>
            <a:r>
              <a:rPr lang="en-US" altLang="en-US" sz="2800" i="1" dirty="0">
                <a:latin typeface="Calibri" panose="020F0502020204030204" pitchFamily="34" charset="0"/>
                <a:cs typeface="Calibri" panose="020F0502020204030204" pitchFamily="34" charset="0"/>
              </a:rPr>
              <a:t>effectively denies a person equal access</a:t>
            </a:r>
            <a:r>
              <a:rPr lang="en-US" altLang="en-US" sz="2800" b="1" dirty="0">
                <a:latin typeface="Calibri" panose="020F0502020204030204" pitchFamily="34" charset="0"/>
                <a:cs typeface="Calibri" panose="020F0502020204030204" pitchFamily="34" charset="0"/>
              </a:rPr>
              <a:t>” </a:t>
            </a:r>
            <a:r>
              <a:rPr lang="en-US" altLang="en-US" sz="2800" dirty="0">
                <a:latin typeface="Calibri" panose="020F0502020204030204" pitchFamily="34" charset="0"/>
                <a:cs typeface="Calibri" panose="020F0502020204030204" pitchFamily="34" charset="0"/>
              </a:rPr>
              <a:t>to the District’s education program or activity;</a:t>
            </a:r>
          </a:p>
          <a:p>
            <a:pPr marL="0" indent="0" algn="just">
              <a:lnSpc>
                <a:spcPct val="107000"/>
              </a:lnSpc>
              <a:spcBef>
                <a:spcPct val="0"/>
              </a:spcBef>
              <a:buNone/>
            </a:pPr>
            <a:endParaRPr lang="en-US" altLang="en-US" sz="2800" dirty="0">
              <a:latin typeface="Calibri" panose="020F0502020204030204" pitchFamily="34" charset="0"/>
              <a:cs typeface="Calibri" panose="020F0502020204030204" pitchFamily="34" charset="0"/>
            </a:endParaRPr>
          </a:p>
          <a:p>
            <a:pPr marL="514350" indent="-514350" algn="just">
              <a:lnSpc>
                <a:spcPct val="107000"/>
              </a:lnSpc>
              <a:spcBef>
                <a:spcPct val="0"/>
              </a:spcBef>
              <a:spcAft>
                <a:spcPts val="800"/>
              </a:spcAft>
              <a:buFont typeface="+mj-lt"/>
              <a:buAutoNum type="arabicPeriod" startAt="3"/>
            </a:pPr>
            <a:r>
              <a:rPr lang="en-US" altLang="en-US" sz="2800" dirty="0">
                <a:latin typeface="Calibri" panose="020F0502020204030204" pitchFamily="34" charset="0"/>
                <a:cs typeface="Calibri" panose="020F0502020204030204" pitchFamily="34" charset="0"/>
              </a:rPr>
              <a:t>Sexual assault, dating violence, domestic violence, or stalking.</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413765F1-BFE3-47FA-AD25-A07BE9362C56}"/>
              </a:ext>
            </a:extLst>
          </p:cNvPr>
          <p:cNvSpPr>
            <a:spLocks noGrp="1" noChangeArrowheads="1"/>
          </p:cNvSpPr>
          <p:nvPr>
            <p:ph type="title"/>
          </p:nvPr>
        </p:nvSpPr>
        <p:spPr>
          <a:xfrm>
            <a:off x="685800" y="533400"/>
            <a:ext cx="8001000" cy="884238"/>
          </a:xfrm>
        </p:spPr>
        <p:txBody>
          <a:bodyPr/>
          <a:lstStyle/>
          <a:p>
            <a:r>
              <a:rPr lang="en-US" altLang="en-US" sz="4000" dirty="0">
                <a:solidFill>
                  <a:srgbClr val="8E0000"/>
                </a:solidFill>
              </a:rPr>
              <a:t>Sexual Assault</a:t>
            </a:r>
          </a:p>
        </p:txBody>
      </p:sp>
      <p:sp>
        <p:nvSpPr>
          <p:cNvPr id="46083" name="Content Placeholder 2">
            <a:extLst>
              <a:ext uri="{FF2B5EF4-FFF2-40B4-BE49-F238E27FC236}">
                <a16:creationId xmlns:a16="http://schemas.microsoft.com/office/drawing/2014/main" id="{8E98C321-A2B2-4613-8413-44EB0E9038CA}"/>
              </a:ext>
            </a:extLst>
          </p:cNvPr>
          <p:cNvSpPr>
            <a:spLocks noGrp="1" noChangeArrowheads="1"/>
          </p:cNvSpPr>
          <p:nvPr>
            <p:ph idx="1"/>
          </p:nvPr>
        </p:nvSpPr>
        <p:spPr>
          <a:xfrm>
            <a:off x="685800" y="1600200"/>
            <a:ext cx="8001000" cy="4572000"/>
          </a:xfrm>
        </p:spPr>
        <p:txBody>
          <a:bodyPr/>
          <a:lstStyle/>
          <a:p>
            <a:pPr marL="0" indent="0" algn="just">
              <a:buFontTx/>
              <a:buNone/>
            </a:pPr>
            <a:r>
              <a:rPr lang="en-US" altLang="en-US" sz="2800" dirty="0">
                <a:latin typeface="Calibri" panose="020F0502020204030204" pitchFamily="34" charset="0"/>
                <a:cs typeface="Calibri" panose="020F0502020204030204" pitchFamily="34" charset="0"/>
              </a:rPr>
              <a:t>An offense classified as a forcible or nonforcible sex offense under the uniform crime reporting system of the Federal Bureau of Investigation.</a:t>
            </a:r>
          </a:p>
          <a:p>
            <a:pPr marL="0" indent="0" algn="just">
              <a:buFontTx/>
              <a:buNone/>
            </a:pPr>
            <a:r>
              <a:rPr lang="en-US" altLang="en-US" sz="2000" dirty="0">
                <a:latin typeface="Calibri" panose="020F0502020204030204" pitchFamily="34" charset="0"/>
                <a:cs typeface="Calibri" panose="020F0502020204030204" pitchFamily="34" charset="0"/>
              </a:rPr>
              <a:t>20 U.S.C. 1092(f)(6)(A)(v)</a:t>
            </a:r>
          </a:p>
          <a:p>
            <a:pPr marL="0" indent="0" algn="just">
              <a:buFontTx/>
              <a:buNone/>
            </a:pPr>
            <a:endParaRPr lang="en-US" altLang="en-US" sz="2000" dirty="0">
              <a:latin typeface="Calibri" panose="020F0502020204030204" pitchFamily="34" charset="0"/>
              <a:cs typeface="Calibri" panose="020F0502020204030204" pitchFamily="34" charset="0"/>
            </a:endParaRPr>
          </a:p>
          <a:p>
            <a:pPr algn="just">
              <a:defRPr/>
            </a:pPr>
            <a:r>
              <a:rPr lang="en-US" altLang="en-US" sz="2400" dirty="0">
                <a:latin typeface="Calibri" panose="020F0502020204030204" pitchFamily="34" charset="0"/>
                <a:cs typeface="Calibri" panose="020F0502020204030204" pitchFamily="34" charset="0"/>
              </a:rPr>
              <a:t>Any sexual act directed against another person, without the consent of the victim including instances where the victim is incapable of giving consent</a:t>
            </a:r>
          </a:p>
          <a:p>
            <a:pPr algn="just">
              <a:defRPr/>
            </a:pPr>
            <a:r>
              <a:rPr lang="en-US" altLang="en-US" sz="2400" dirty="0">
                <a:latin typeface="Calibri" panose="020F0502020204030204" pitchFamily="34" charset="0"/>
                <a:cs typeface="Calibri" panose="020F0502020204030204" pitchFamily="34" charset="0"/>
              </a:rPr>
              <a:t>Including “forcible fondling” – touching of the private body parts of another person for the purpose of sexual gratification </a:t>
            </a:r>
          </a:p>
          <a:p>
            <a:pPr marL="0" indent="0" algn="just">
              <a:buFontTx/>
              <a:buNone/>
            </a:pPr>
            <a:endParaRPr lang="en-US" altLang="en-US" sz="2000" dirty="0">
              <a:latin typeface="Calibri" panose="020F0502020204030204" pitchFamily="34" charset="0"/>
              <a:cs typeface="Calibri" panose="020F0502020204030204" pitchFamily="34" charset="0"/>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6E1B8353-B678-4A9E-B5BB-B1334DBFB9AE}"/>
              </a:ext>
            </a:extLst>
          </p:cNvPr>
          <p:cNvSpPr>
            <a:spLocks noGrp="1" noChangeArrowheads="1"/>
          </p:cNvSpPr>
          <p:nvPr>
            <p:ph type="title"/>
          </p:nvPr>
        </p:nvSpPr>
        <p:spPr>
          <a:xfrm>
            <a:off x="685800" y="533400"/>
            <a:ext cx="8001000" cy="884238"/>
          </a:xfrm>
        </p:spPr>
        <p:txBody>
          <a:bodyPr/>
          <a:lstStyle/>
          <a:p>
            <a:r>
              <a:rPr lang="en-US" altLang="en-US" sz="4000" dirty="0">
                <a:solidFill>
                  <a:srgbClr val="8E0000"/>
                </a:solidFill>
              </a:rPr>
              <a:t>Stalking</a:t>
            </a:r>
          </a:p>
        </p:txBody>
      </p:sp>
      <p:sp>
        <p:nvSpPr>
          <p:cNvPr id="47107" name="Content Placeholder 2">
            <a:extLst>
              <a:ext uri="{FF2B5EF4-FFF2-40B4-BE49-F238E27FC236}">
                <a16:creationId xmlns:a16="http://schemas.microsoft.com/office/drawing/2014/main" id="{498AA2B0-B8C7-43BE-8BBB-39EB1CAC8FED}"/>
              </a:ext>
            </a:extLst>
          </p:cNvPr>
          <p:cNvSpPr>
            <a:spLocks noGrp="1" noChangeArrowheads="1"/>
          </p:cNvSpPr>
          <p:nvPr>
            <p:ph idx="1"/>
          </p:nvPr>
        </p:nvSpPr>
        <p:spPr>
          <a:xfrm>
            <a:off x="685800" y="1600200"/>
            <a:ext cx="8001000" cy="4495800"/>
          </a:xfrm>
        </p:spPr>
        <p:txBody>
          <a:bodyPr/>
          <a:lstStyle/>
          <a:p>
            <a:pPr marL="0" indent="0" algn="just">
              <a:spcBef>
                <a:spcPts val="300"/>
              </a:spcBef>
              <a:spcAft>
                <a:spcPts val="300"/>
              </a:spcAft>
              <a:buFontTx/>
              <a:buNone/>
            </a:pPr>
            <a:r>
              <a:rPr lang="en-US" altLang="en-US" sz="2800" dirty="0">
                <a:latin typeface="Calibri" panose="020F0502020204030204" pitchFamily="34" charset="0"/>
                <a:cs typeface="Calibri" panose="020F0502020204030204" pitchFamily="34" charset="0"/>
              </a:rPr>
              <a:t>Engaging in a course of conduct directed at a specific person that would cause a reasonable person to:</a:t>
            </a:r>
          </a:p>
          <a:p>
            <a:pPr marL="0" indent="0" algn="just">
              <a:spcBef>
                <a:spcPts val="300"/>
              </a:spcBef>
              <a:spcAft>
                <a:spcPts val="300"/>
              </a:spcAft>
              <a:buFontTx/>
              <a:buNone/>
            </a:pPr>
            <a:endParaRPr lang="en-US" altLang="en-US" sz="2800" dirty="0">
              <a:latin typeface="Calibri" panose="020F0502020204030204" pitchFamily="34" charset="0"/>
              <a:cs typeface="Calibri" panose="020F0502020204030204" pitchFamily="34" charset="0"/>
            </a:endParaRPr>
          </a:p>
          <a:p>
            <a:pPr marL="514350" indent="-514350" algn="just">
              <a:spcBef>
                <a:spcPts val="300"/>
              </a:spcBef>
              <a:spcAft>
                <a:spcPts val="300"/>
              </a:spcAft>
              <a:buFont typeface="+mj-lt"/>
              <a:buAutoNum type="alphaUcPeriod"/>
            </a:pPr>
            <a:r>
              <a:rPr lang="en-US" altLang="en-US" sz="2800" dirty="0">
                <a:latin typeface="Calibri" panose="020F0502020204030204" pitchFamily="34" charset="0"/>
                <a:cs typeface="Calibri" panose="020F0502020204030204" pitchFamily="34" charset="0"/>
              </a:rPr>
              <a:t>Fear for his or her safety or the safety of others; or</a:t>
            </a:r>
          </a:p>
          <a:p>
            <a:pPr marL="514350" indent="-514350" algn="just">
              <a:spcBef>
                <a:spcPts val="300"/>
              </a:spcBef>
              <a:spcAft>
                <a:spcPts val="300"/>
              </a:spcAft>
              <a:buFont typeface="+mj-lt"/>
              <a:buAutoNum type="alphaUcPeriod"/>
            </a:pPr>
            <a:r>
              <a:rPr lang="en-US" altLang="en-US" sz="2800" dirty="0">
                <a:latin typeface="Calibri" panose="020F0502020204030204" pitchFamily="34" charset="0"/>
                <a:cs typeface="Calibri" panose="020F0502020204030204" pitchFamily="34" charset="0"/>
              </a:rPr>
              <a:t>Suffer substantial emotional distress</a:t>
            </a:r>
          </a:p>
          <a:p>
            <a:pPr marL="0" indent="0" algn="just">
              <a:buFontTx/>
              <a:buNone/>
            </a:pPr>
            <a:endParaRPr lang="en-US" altLang="en-US" sz="2800" dirty="0">
              <a:latin typeface="Calibri" panose="020F0502020204030204" pitchFamily="34" charset="0"/>
              <a:cs typeface="Calibri" panose="020F0502020204030204" pitchFamily="34" charset="0"/>
            </a:endParaRPr>
          </a:p>
          <a:p>
            <a:pPr marL="0" indent="0" algn="just">
              <a:buFontTx/>
              <a:buNone/>
            </a:pPr>
            <a:r>
              <a:rPr lang="en-US" altLang="en-US" sz="2000" dirty="0">
                <a:latin typeface="Calibri" panose="020F0502020204030204" pitchFamily="34" charset="0"/>
                <a:cs typeface="Calibri" panose="020F0502020204030204" pitchFamily="34" charset="0"/>
              </a:rPr>
              <a:t>34 U.S.C. 12291(a)(30)</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E98E99A7-095A-4BB8-B802-5D911298E487}"/>
              </a:ext>
            </a:extLst>
          </p:cNvPr>
          <p:cNvSpPr>
            <a:spLocks noGrp="1" noChangeArrowheads="1"/>
          </p:cNvSpPr>
          <p:nvPr>
            <p:ph type="title"/>
          </p:nvPr>
        </p:nvSpPr>
        <p:spPr>
          <a:xfrm>
            <a:off x="685800" y="533400"/>
            <a:ext cx="8001000" cy="884238"/>
          </a:xfrm>
        </p:spPr>
        <p:txBody>
          <a:bodyPr/>
          <a:lstStyle/>
          <a:p>
            <a:r>
              <a:rPr lang="en-US" altLang="en-US" sz="4000" dirty="0">
                <a:solidFill>
                  <a:srgbClr val="8E0000"/>
                </a:solidFill>
              </a:rPr>
              <a:t>Dating Violence</a:t>
            </a:r>
          </a:p>
        </p:txBody>
      </p:sp>
      <p:sp>
        <p:nvSpPr>
          <p:cNvPr id="3" name="Content Placeholder 2">
            <a:extLst>
              <a:ext uri="{FF2B5EF4-FFF2-40B4-BE49-F238E27FC236}">
                <a16:creationId xmlns:a16="http://schemas.microsoft.com/office/drawing/2014/main" id="{4A43B681-0013-4325-B14E-D63885A8760C}"/>
              </a:ext>
            </a:extLst>
          </p:cNvPr>
          <p:cNvSpPr>
            <a:spLocks noGrp="1"/>
          </p:cNvSpPr>
          <p:nvPr>
            <p:ph idx="1"/>
          </p:nvPr>
        </p:nvSpPr>
        <p:spPr>
          <a:xfrm>
            <a:off x="685800" y="1417638"/>
            <a:ext cx="8001000" cy="4144962"/>
          </a:xfrm>
        </p:spPr>
        <p:txBody>
          <a:bodyPr/>
          <a:lstStyle/>
          <a:p>
            <a:pPr marL="0" indent="0" algn="just">
              <a:buFontTx/>
              <a:buNone/>
              <a:defRPr/>
            </a:pPr>
            <a:r>
              <a:rPr lang="en-US" sz="2800" dirty="0">
                <a:latin typeface="Calibri" panose="020F0502020204030204" pitchFamily="34" charset="0"/>
                <a:cs typeface="Calibri" panose="020F0502020204030204" pitchFamily="34" charset="0"/>
              </a:rPr>
              <a:t>Violence committee by a person who is or has been in a social relationship of a romantic or intimate nature with the victim and where the existence of such a relationship shall be determined based on a consideration of the following factors: </a:t>
            </a:r>
          </a:p>
          <a:p>
            <a:pPr marL="914400" lvl="1" indent="-514350" algn="just">
              <a:buFontTx/>
              <a:buAutoNum type="arabicParenR"/>
              <a:defRPr/>
            </a:pPr>
            <a:r>
              <a:rPr lang="en-US" dirty="0">
                <a:latin typeface="Calibri" panose="020F0502020204030204" pitchFamily="34" charset="0"/>
                <a:cs typeface="Calibri" panose="020F0502020204030204" pitchFamily="34" charset="0"/>
              </a:rPr>
              <a:t>the length of the relationship; </a:t>
            </a:r>
          </a:p>
          <a:p>
            <a:pPr marL="914400" lvl="1" indent="-514350" algn="just">
              <a:buFontTx/>
              <a:buAutoNum type="arabicParenR"/>
              <a:defRPr/>
            </a:pPr>
            <a:r>
              <a:rPr lang="en-US" dirty="0">
                <a:latin typeface="Calibri" panose="020F0502020204030204" pitchFamily="34" charset="0"/>
                <a:cs typeface="Calibri" panose="020F0502020204030204" pitchFamily="34" charset="0"/>
              </a:rPr>
              <a:t>the type of relationship; </a:t>
            </a:r>
          </a:p>
          <a:p>
            <a:pPr marL="914400" lvl="1" indent="-514350" algn="just">
              <a:buFontTx/>
              <a:buAutoNum type="arabicParenR"/>
              <a:defRPr/>
            </a:pPr>
            <a:r>
              <a:rPr lang="en-US" dirty="0">
                <a:latin typeface="Calibri" panose="020F0502020204030204" pitchFamily="34" charset="0"/>
                <a:cs typeface="Calibri" panose="020F0502020204030204" pitchFamily="34" charset="0"/>
              </a:rPr>
              <a:t>the frequency of interaction between the persons involved in the relationship</a:t>
            </a:r>
          </a:p>
          <a:p>
            <a:pPr marL="0" indent="0" algn="just">
              <a:buFontTx/>
              <a:buNone/>
              <a:defRPr/>
            </a:pPr>
            <a:r>
              <a:rPr lang="en-US" sz="2000" dirty="0">
                <a:latin typeface="Calibri" panose="020F0502020204030204" pitchFamily="34" charset="0"/>
                <a:cs typeface="Calibri" panose="020F0502020204030204" pitchFamily="34" charset="0"/>
              </a:rPr>
              <a:t>34 U.S.C. 12291(a)(10)</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6493E344-8E1A-45D7-965C-D8D81FBC86D8}"/>
              </a:ext>
            </a:extLst>
          </p:cNvPr>
          <p:cNvSpPr>
            <a:spLocks noGrp="1" noChangeArrowheads="1"/>
          </p:cNvSpPr>
          <p:nvPr>
            <p:ph type="title"/>
          </p:nvPr>
        </p:nvSpPr>
        <p:spPr>
          <a:xfrm>
            <a:off x="685800" y="533400"/>
            <a:ext cx="7924800" cy="884238"/>
          </a:xfrm>
        </p:spPr>
        <p:txBody>
          <a:bodyPr/>
          <a:lstStyle/>
          <a:p>
            <a:r>
              <a:rPr lang="en-US" altLang="en-US" sz="4000" dirty="0">
                <a:solidFill>
                  <a:srgbClr val="8E0000"/>
                </a:solidFill>
              </a:rPr>
              <a:t>Domestic Violence</a:t>
            </a:r>
          </a:p>
        </p:txBody>
      </p:sp>
      <p:sp>
        <p:nvSpPr>
          <p:cNvPr id="49155" name="Content Placeholder 2">
            <a:extLst>
              <a:ext uri="{FF2B5EF4-FFF2-40B4-BE49-F238E27FC236}">
                <a16:creationId xmlns:a16="http://schemas.microsoft.com/office/drawing/2014/main" id="{1B86DC27-6C3B-4C6F-8A8D-CB4AAEA5303B}"/>
              </a:ext>
            </a:extLst>
          </p:cNvPr>
          <p:cNvSpPr>
            <a:spLocks noGrp="1" noChangeArrowheads="1"/>
          </p:cNvSpPr>
          <p:nvPr>
            <p:ph idx="1"/>
          </p:nvPr>
        </p:nvSpPr>
        <p:spPr>
          <a:xfrm>
            <a:off x="685800" y="1417638"/>
            <a:ext cx="7924800" cy="4678362"/>
          </a:xfrm>
        </p:spPr>
        <p:txBody>
          <a:bodyPr/>
          <a:lstStyle/>
          <a:p>
            <a:pPr marL="0" indent="0" algn="just">
              <a:buFontTx/>
              <a:buNone/>
            </a:pPr>
            <a:r>
              <a:rPr lang="en-US" altLang="en-US" sz="2600">
                <a:latin typeface="Calibri" panose="020F0502020204030204" pitchFamily="34" charset="0"/>
                <a:cs typeface="Calibri" panose="020F0502020204030204" pitchFamily="34" charset="0"/>
              </a:rPr>
              <a:t>Felony or misdemeanor crimes of violence committed by a current or former spouse or intimate partner of the victim, by a person with whom the victim shares a child in common, by a person who is cohabitating with or has cohabitated with the victim as a spouse or intimate partner, by a person similarly situated to a spouse of the victim under the domestic or family violence laws of the jurisdiction receiving grant monies, or by any other person against an adult or youth victim who is protected from that person’s acts under the domestic or family violence laws of the jurisdiction.   </a:t>
            </a:r>
          </a:p>
          <a:p>
            <a:pPr marL="0" indent="0" algn="just">
              <a:buFontTx/>
              <a:buNone/>
            </a:pPr>
            <a:r>
              <a:rPr lang="en-US" altLang="en-US" sz="2000">
                <a:latin typeface="Calibri" panose="020F0502020204030204" pitchFamily="34" charset="0"/>
                <a:cs typeface="Calibri" panose="020F0502020204030204" pitchFamily="34" charset="0"/>
              </a:rPr>
              <a:t>34 U.S.C. 12291(a)(8)</a:t>
            </a:r>
            <a:endParaRPr lang="en-US" altLang="en-US">
              <a:latin typeface="Calibri" panose="020F0502020204030204" pitchFamily="34" charset="0"/>
              <a:cs typeface="Calibri" panose="020F0502020204030204" pitchFamily="34" charset="0"/>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B06AACBD-D8BA-434A-B6FD-5F0C7D97EBF1}"/>
              </a:ext>
            </a:extLst>
          </p:cNvPr>
          <p:cNvSpPr>
            <a:spLocks noGrp="1" noChangeArrowheads="1"/>
          </p:cNvSpPr>
          <p:nvPr>
            <p:ph type="title"/>
          </p:nvPr>
        </p:nvSpPr>
        <p:spPr>
          <a:xfrm>
            <a:off x="603956" y="319881"/>
            <a:ext cx="8229600" cy="884238"/>
          </a:xfrm>
        </p:spPr>
        <p:txBody>
          <a:bodyPr/>
          <a:lstStyle/>
          <a:p>
            <a:r>
              <a:rPr lang="en-US" altLang="en-US" sz="4000" dirty="0">
                <a:solidFill>
                  <a:srgbClr val="8E0000"/>
                </a:solidFill>
              </a:rPr>
              <a:t>Examples of Sexual Harassment</a:t>
            </a:r>
          </a:p>
        </p:txBody>
      </p:sp>
      <p:sp>
        <p:nvSpPr>
          <p:cNvPr id="7171" name="Content Placeholder 2">
            <a:extLst>
              <a:ext uri="{FF2B5EF4-FFF2-40B4-BE49-F238E27FC236}">
                <a16:creationId xmlns:a16="http://schemas.microsoft.com/office/drawing/2014/main" id="{7577C439-C641-4FB8-9E2C-BEBFE4906D49}"/>
              </a:ext>
            </a:extLst>
          </p:cNvPr>
          <p:cNvSpPr>
            <a:spLocks noGrp="1" noChangeArrowheads="1"/>
          </p:cNvSpPr>
          <p:nvPr>
            <p:ph idx="1"/>
          </p:nvPr>
        </p:nvSpPr>
        <p:spPr>
          <a:xfrm>
            <a:off x="609600" y="1295400"/>
            <a:ext cx="8229600" cy="4800600"/>
          </a:xfrm>
        </p:spPr>
        <p:txBody>
          <a:bodyPr/>
          <a:lstStyle/>
          <a:p>
            <a:pPr algn="just" eaLnBrk="1" hangingPunct="1"/>
            <a:r>
              <a:rPr lang="en-US" altLang="en-US" sz="2800" dirty="0">
                <a:latin typeface="Calibri" panose="020F0502020204030204" pitchFamily="34" charset="0"/>
                <a:cs typeface="Calibri" panose="020F0502020204030204" pitchFamily="34" charset="0"/>
              </a:rPr>
              <a:t>Suggestive or obscene letters, notes, derogatory comments, slurs, jokes</a:t>
            </a:r>
          </a:p>
          <a:p>
            <a:pPr algn="just" eaLnBrk="1" hangingPunct="1"/>
            <a:r>
              <a:rPr lang="en-US" altLang="en-US" sz="2800" dirty="0">
                <a:latin typeface="Calibri" panose="020F0502020204030204" pitchFamily="34" charset="0"/>
                <a:cs typeface="Calibri" panose="020F0502020204030204" pitchFamily="34" charset="0"/>
              </a:rPr>
              <a:t>Display of sexually suggestive objects, pictures, or cartoons </a:t>
            </a:r>
          </a:p>
          <a:p>
            <a:pPr algn="just" eaLnBrk="1" hangingPunct="1"/>
            <a:r>
              <a:rPr lang="en-US" altLang="en-US" sz="2800" dirty="0">
                <a:latin typeface="Calibri" panose="020F0502020204030204" pitchFamily="34" charset="0"/>
                <a:cs typeface="Calibri" panose="020F0502020204030204" pitchFamily="34" charset="0"/>
              </a:rPr>
              <a:t>Assault, touching, impeding or blocking movement </a:t>
            </a:r>
          </a:p>
          <a:p>
            <a:pPr algn="just" eaLnBrk="1" hangingPunct="1"/>
            <a:r>
              <a:rPr lang="en-US" altLang="en-US" sz="2800" dirty="0">
                <a:latin typeface="Calibri" panose="020F0502020204030204" pitchFamily="34" charset="0"/>
                <a:cs typeface="Calibri" panose="020F0502020204030204" pitchFamily="34" charset="0"/>
              </a:rPr>
              <a:t>Leering or other conduct that is physically threatening, harmful or humiliating</a:t>
            </a:r>
          </a:p>
          <a:p>
            <a:pPr algn="just" eaLnBrk="1" hangingPunct="1"/>
            <a:r>
              <a:rPr lang="en-US" altLang="en-US" sz="2800" dirty="0">
                <a:latin typeface="Calibri" panose="020F0502020204030204" pitchFamily="34" charset="0"/>
                <a:cs typeface="Calibri" panose="020F0502020204030204" pitchFamily="34" charset="0"/>
              </a:rPr>
              <a:t>Continuing to express sexual interest after being informed that the interest is unwelcome</a:t>
            </a:r>
          </a:p>
          <a:p>
            <a:pPr algn="just" eaLnBrk="1" hangingPunct="1"/>
            <a:r>
              <a:rPr lang="en-US" altLang="en-US" sz="2800" dirty="0">
                <a:latin typeface="Calibri" panose="020F0502020204030204" pitchFamily="34" charset="0"/>
                <a:cs typeface="Calibri" panose="020F0502020204030204" pitchFamily="34" charset="0"/>
              </a:rPr>
              <a:t>Includes harassment based on gender identity or expression </a:t>
            </a:r>
          </a:p>
          <a:p>
            <a:pPr marL="0" indent="0" algn="just">
              <a:buNone/>
            </a:pPr>
            <a:endParaRPr lang="en-US" sz="2800" i="1" dirty="0">
              <a:latin typeface="Calibri" panose="020F0502020204030204" pitchFamily="34" charset="0"/>
              <a:cs typeface="Calibri" panose="020F0502020204030204" pitchFamily="34" charset="0"/>
            </a:endParaRPr>
          </a:p>
          <a:p>
            <a:pPr algn="just"/>
            <a:endParaRPr lang="en-US" altLang="en-US" sz="2800" dirty="0">
              <a:latin typeface="Calibri" panose="020F0502020204030204" pitchFamily="34" charset="0"/>
              <a:ea typeface="ＭＳ Ｐゴシック" panose="020B0600070205080204" pitchFamily="34" charset="-128"/>
              <a:cs typeface="Calibri" panose="020F0502020204030204" pitchFamily="34" charset="0"/>
            </a:endParaRPr>
          </a:p>
          <a:p>
            <a:pPr algn="just"/>
            <a:endParaRPr lang="en-US" altLang="en-US" sz="2800" dirty="0">
              <a:latin typeface="Calibri" panose="020F0502020204030204" pitchFamily="34" charset="0"/>
              <a:ea typeface="ＭＳ Ｐゴシック" panose="020B0600070205080204" pitchFamily="34" charset="-128"/>
              <a:cs typeface="Calibri" panose="020F0502020204030204" pitchFamily="34" charset="0"/>
            </a:endParaRPr>
          </a:p>
          <a:p>
            <a:pPr marL="0" indent="0" algn="just">
              <a:buFontTx/>
              <a:buNone/>
            </a:pPr>
            <a:endParaRPr lang="en-US" alt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8116532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522C24C6-F6F7-30CC-4DE6-90DA241C5359}"/>
              </a:ext>
            </a:extLst>
          </p:cNvPr>
          <p:cNvSpPr>
            <a:spLocks noGrp="1" noChangeArrowheads="1"/>
          </p:cNvSpPr>
          <p:nvPr>
            <p:ph type="title"/>
          </p:nvPr>
        </p:nvSpPr>
        <p:spPr>
          <a:xfrm>
            <a:off x="228600" y="411162"/>
            <a:ext cx="8229600" cy="884238"/>
          </a:xfrm>
        </p:spPr>
        <p:txBody>
          <a:bodyPr/>
          <a:lstStyle/>
          <a:p>
            <a:r>
              <a:rPr lang="en-US" altLang="en-US" dirty="0">
                <a:solidFill>
                  <a:srgbClr val="A20000"/>
                </a:solidFill>
              </a:rPr>
              <a:t>Gender Identity and Expression</a:t>
            </a:r>
            <a:br>
              <a:rPr lang="en-US" altLang="en-US" i="1" dirty="0">
                <a:solidFill>
                  <a:srgbClr val="A20000"/>
                </a:solidFill>
              </a:rPr>
            </a:br>
            <a:r>
              <a:rPr lang="en-US" altLang="en-US" sz="4000" i="1" dirty="0">
                <a:solidFill>
                  <a:srgbClr val="A20000"/>
                </a:solidFill>
              </a:rPr>
              <a:t>Bostock v. Clayton County</a:t>
            </a:r>
          </a:p>
        </p:txBody>
      </p:sp>
      <p:sp>
        <p:nvSpPr>
          <p:cNvPr id="11267" name="Content Placeholder 2">
            <a:extLst>
              <a:ext uri="{FF2B5EF4-FFF2-40B4-BE49-F238E27FC236}">
                <a16:creationId xmlns:a16="http://schemas.microsoft.com/office/drawing/2014/main" id="{A53C78D4-7CBF-8836-737D-00091BF22A6B}"/>
              </a:ext>
            </a:extLst>
          </p:cNvPr>
          <p:cNvSpPr>
            <a:spLocks noGrp="1" noChangeArrowheads="1"/>
          </p:cNvSpPr>
          <p:nvPr>
            <p:ph idx="1"/>
          </p:nvPr>
        </p:nvSpPr>
        <p:spPr/>
        <p:txBody>
          <a:bodyPr/>
          <a:lstStyle/>
          <a:p>
            <a:r>
              <a:rPr lang="en-US" altLang="en-US" dirty="0"/>
              <a:t>Title VII of the Civil Rights Act of 1964</a:t>
            </a:r>
          </a:p>
          <a:p>
            <a:pPr lvl="1"/>
            <a:r>
              <a:rPr lang="en-US" altLang="en-US" dirty="0"/>
              <a:t>SCOTUS concluded that discrimination based on sexual orientation and gender identity inherently involve treating individuals differently because of their sex.</a:t>
            </a:r>
          </a:p>
          <a:p>
            <a:pPr lvl="1"/>
            <a:r>
              <a:rPr lang="en-US" altLang="en-US" dirty="0"/>
              <a:t> It reached this conclusion in the context of Title VII of the Civil Rights Act of 1964 which prohibits sex discrimination in employment.</a:t>
            </a:r>
          </a:p>
        </p:txBody>
      </p:sp>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522C24C6-F6F7-30CC-4DE6-90DA241C5359}"/>
              </a:ext>
            </a:extLst>
          </p:cNvPr>
          <p:cNvSpPr>
            <a:spLocks noGrp="1" noChangeArrowheads="1"/>
          </p:cNvSpPr>
          <p:nvPr>
            <p:ph type="title"/>
          </p:nvPr>
        </p:nvSpPr>
        <p:spPr>
          <a:xfrm>
            <a:off x="228600" y="411162"/>
            <a:ext cx="8229600" cy="884238"/>
          </a:xfrm>
        </p:spPr>
        <p:txBody>
          <a:bodyPr/>
          <a:lstStyle/>
          <a:p>
            <a:r>
              <a:rPr lang="en-US" altLang="en-US" dirty="0">
                <a:solidFill>
                  <a:srgbClr val="A20000"/>
                </a:solidFill>
              </a:rPr>
              <a:t>Gender Identity and Expression</a:t>
            </a:r>
            <a:br>
              <a:rPr lang="en-US" altLang="en-US" i="1" dirty="0">
                <a:solidFill>
                  <a:srgbClr val="A20000"/>
                </a:solidFill>
              </a:rPr>
            </a:br>
            <a:r>
              <a:rPr lang="en-US" altLang="en-US" sz="4000" i="1" dirty="0">
                <a:solidFill>
                  <a:srgbClr val="A20000"/>
                </a:solidFill>
              </a:rPr>
              <a:t>Bostock v. Clayton County</a:t>
            </a:r>
            <a:endParaRPr lang="en-US" altLang="en-US" i="1" dirty="0">
              <a:solidFill>
                <a:srgbClr val="C00000"/>
              </a:solidFill>
            </a:endParaRPr>
          </a:p>
        </p:txBody>
      </p:sp>
      <p:sp>
        <p:nvSpPr>
          <p:cNvPr id="11267" name="Content Placeholder 2">
            <a:extLst>
              <a:ext uri="{FF2B5EF4-FFF2-40B4-BE49-F238E27FC236}">
                <a16:creationId xmlns:a16="http://schemas.microsoft.com/office/drawing/2014/main" id="{A53C78D4-7CBF-8836-737D-00091BF22A6B}"/>
              </a:ext>
            </a:extLst>
          </p:cNvPr>
          <p:cNvSpPr>
            <a:spLocks noGrp="1" noChangeArrowheads="1"/>
          </p:cNvSpPr>
          <p:nvPr>
            <p:ph idx="1"/>
          </p:nvPr>
        </p:nvSpPr>
        <p:spPr/>
        <p:txBody>
          <a:bodyPr/>
          <a:lstStyle/>
          <a:p>
            <a:r>
              <a:rPr lang="en-US" altLang="en-US" dirty="0"/>
              <a:t>Courts rely on interpretations of Title VII to inform interpretations of Title IX.  </a:t>
            </a:r>
          </a:p>
          <a:p>
            <a:endParaRPr lang="en-US" altLang="en-US" dirty="0"/>
          </a:p>
          <a:p>
            <a:r>
              <a:rPr lang="en-US" altLang="en-US" dirty="0"/>
              <a:t>The USDOE issues this Notice of Interpretation to make clear that it interprets Title IX’s prohibition on sex discrimination to encompass discrimination based on sexual orientation and gender identity</a:t>
            </a:r>
          </a:p>
        </p:txBody>
      </p:sp>
    </p:spTree>
    <p:extLst>
      <p:ext uri="{BB962C8B-B14F-4D97-AF65-F5344CB8AC3E}">
        <p14:creationId xmlns:p14="http://schemas.microsoft.com/office/powerpoint/2010/main" val="1916004103"/>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FF426-1615-B7CF-A203-90CD1F968D19}"/>
              </a:ext>
            </a:extLst>
          </p:cNvPr>
          <p:cNvSpPr>
            <a:spLocks noGrp="1"/>
          </p:cNvSpPr>
          <p:nvPr>
            <p:ph type="title"/>
          </p:nvPr>
        </p:nvSpPr>
        <p:spPr>
          <a:xfrm>
            <a:off x="342900" y="304800"/>
            <a:ext cx="8458200" cy="884238"/>
          </a:xfrm>
        </p:spPr>
        <p:txBody>
          <a:bodyPr/>
          <a:lstStyle/>
          <a:p>
            <a:r>
              <a:rPr lang="en-US" dirty="0"/>
              <a:t>How Does a Law Come to Be?</a:t>
            </a:r>
          </a:p>
        </p:txBody>
      </p:sp>
      <p:pic>
        <p:nvPicPr>
          <p:cNvPr id="6" name="Content Placeholder 5">
            <a:extLst>
              <a:ext uri="{FF2B5EF4-FFF2-40B4-BE49-F238E27FC236}">
                <a16:creationId xmlns:a16="http://schemas.microsoft.com/office/drawing/2014/main" id="{F17BF8E0-2128-404B-4835-3942C76B7CDC}"/>
              </a:ext>
            </a:extLst>
          </p:cNvPr>
          <p:cNvPicPr>
            <a:picLocks noGrp="1" noChangeAspect="1"/>
          </p:cNvPicPr>
          <p:nvPr>
            <p:ph idx="1"/>
          </p:nvPr>
        </p:nvPicPr>
        <p:blipFill>
          <a:blip r:embed="rId3"/>
          <a:stretch>
            <a:fillRect/>
          </a:stretch>
        </p:blipFill>
        <p:spPr>
          <a:xfrm>
            <a:off x="685800" y="1189038"/>
            <a:ext cx="7772400" cy="2829711"/>
          </a:xfrm>
        </p:spPr>
      </p:pic>
      <p:pic>
        <p:nvPicPr>
          <p:cNvPr id="10" name="Picture 9">
            <a:extLst>
              <a:ext uri="{FF2B5EF4-FFF2-40B4-BE49-F238E27FC236}">
                <a16:creationId xmlns:a16="http://schemas.microsoft.com/office/drawing/2014/main" id="{B2D1D4ED-12D6-2FF7-F7A0-7B6BCD2C4FF1}"/>
              </a:ext>
            </a:extLst>
          </p:cNvPr>
          <p:cNvPicPr>
            <a:picLocks noChangeAspect="1"/>
          </p:cNvPicPr>
          <p:nvPr/>
        </p:nvPicPr>
        <p:blipFill>
          <a:blip r:embed="rId4"/>
          <a:stretch>
            <a:fillRect/>
          </a:stretch>
        </p:blipFill>
        <p:spPr>
          <a:xfrm>
            <a:off x="838200" y="4343400"/>
            <a:ext cx="7182852" cy="1905266"/>
          </a:xfrm>
          <a:prstGeom prst="rect">
            <a:avLst/>
          </a:prstGeom>
        </p:spPr>
      </p:pic>
    </p:spTree>
    <p:extLst>
      <p:ext uri="{BB962C8B-B14F-4D97-AF65-F5344CB8AC3E}">
        <p14:creationId xmlns:p14="http://schemas.microsoft.com/office/powerpoint/2010/main" val="284644655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522C24C6-F6F7-30CC-4DE6-90DA241C5359}"/>
              </a:ext>
            </a:extLst>
          </p:cNvPr>
          <p:cNvSpPr>
            <a:spLocks noGrp="1" noChangeArrowheads="1"/>
          </p:cNvSpPr>
          <p:nvPr>
            <p:ph type="title"/>
          </p:nvPr>
        </p:nvSpPr>
        <p:spPr>
          <a:xfrm>
            <a:off x="228600" y="411162"/>
            <a:ext cx="8229600" cy="884238"/>
          </a:xfrm>
        </p:spPr>
        <p:txBody>
          <a:bodyPr/>
          <a:lstStyle/>
          <a:p>
            <a:r>
              <a:rPr lang="en-US" altLang="en-US" dirty="0">
                <a:solidFill>
                  <a:srgbClr val="A20000"/>
                </a:solidFill>
              </a:rPr>
              <a:t>Gender Identity and Expression</a:t>
            </a:r>
            <a:br>
              <a:rPr lang="en-US" altLang="en-US" i="1" dirty="0">
                <a:solidFill>
                  <a:srgbClr val="A20000"/>
                </a:solidFill>
              </a:rPr>
            </a:br>
            <a:r>
              <a:rPr lang="en-US" altLang="en-US" sz="4000" i="1" dirty="0">
                <a:solidFill>
                  <a:srgbClr val="A20000"/>
                </a:solidFill>
              </a:rPr>
              <a:t>Bostock v. Clayton County</a:t>
            </a:r>
            <a:endParaRPr lang="en-US" altLang="en-US" i="1" dirty="0">
              <a:solidFill>
                <a:srgbClr val="C00000"/>
              </a:solidFill>
            </a:endParaRPr>
          </a:p>
        </p:txBody>
      </p:sp>
      <p:sp>
        <p:nvSpPr>
          <p:cNvPr id="11267" name="Content Placeholder 2">
            <a:extLst>
              <a:ext uri="{FF2B5EF4-FFF2-40B4-BE49-F238E27FC236}">
                <a16:creationId xmlns:a16="http://schemas.microsoft.com/office/drawing/2014/main" id="{A53C78D4-7CBF-8836-737D-00091BF22A6B}"/>
              </a:ext>
            </a:extLst>
          </p:cNvPr>
          <p:cNvSpPr>
            <a:spLocks noGrp="1" noChangeArrowheads="1"/>
          </p:cNvSpPr>
          <p:nvPr>
            <p:ph idx="1"/>
          </p:nvPr>
        </p:nvSpPr>
        <p:spPr/>
        <p:txBody>
          <a:bodyPr/>
          <a:lstStyle/>
          <a:p>
            <a:r>
              <a:rPr lang="en-US" altLang="en-US" dirty="0"/>
              <a:t>Numerous Federal courts have relied on </a:t>
            </a:r>
            <a:r>
              <a:rPr lang="en-US" altLang="en-US" i="1" dirty="0"/>
              <a:t>Bostock</a:t>
            </a:r>
            <a:r>
              <a:rPr lang="en-US" altLang="en-US" dirty="0"/>
              <a:t> to recognize that Title IX’s prohibition on sex discrimination encompasses discrimination based on sexual orientation and gender identity</a:t>
            </a:r>
          </a:p>
          <a:p>
            <a:endParaRPr lang="en-US" altLang="en-US" dirty="0"/>
          </a:p>
          <a:p>
            <a:r>
              <a:rPr lang="en-US" altLang="en-US" dirty="0"/>
              <a:t>A school’s policy or actions that treat gay, lesbian, or transgender students differently from other students may cause harm</a:t>
            </a:r>
          </a:p>
        </p:txBody>
      </p:sp>
    </p:spTree>
    <p:extLst>
      <p:ext uri="{BB962C8B-B14F-4D97-AF65-F5344CB8AC3E}">
        <p14:creationId xmlns:p14="http://schemas.microsoft.com/office/powerpoint/2010/main" val="2810426354"/>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522C24C6-F6F7-30CC-4DE6-90DA241C5359}"/>
              </a:ext>
            </a:extLst>
          </p:cNvPr>
          <p:cNvSpPr>
            <a:spLocks noGrp="1" noChangeArrowheads="1"/>
          </p:cNvSpPr>
          <p:nvPr>
            <p:ph type="title"/>
          </p:nvPr>
        </p:nvSpPr>
        <p:spPr>
          <a:xfrm>
            <a:off x="228600" y="411162"/>
            <a:ext cx="8229600" cy="884238"/>
          </a:xfrm>
        </p:spPr>
        <p:txBody>
          <a:bodyPr/>
          <a:lstStyle/>
          <a:p>
            <a:r>
              <a:rPr lang="en-US" altLang="en-US" dirty="0">
                <a:solidFill>
                  <a:srgbClr val="A20000"/>
                </a:solidFill>
              </a:rPr>
              <a:t>Office for Civil Rights (OCR)</a:t>
            </a:r>
            <a:endParaRPr lang="en-US" altLang="en-US" i="1" dirty="0">
              <a:solidFill>
                <a:srgbClr val="A20000"/>
              </a:solidFill>
            </a:endParaRPr>
          </a:p>
        </p:txBody>
      </p:sp>
      <p:sp>
        <p:nvSpPr>
          <p:cNvPr id="11267" name="Content Placeholder 2">
            <a:extLst>
              <a:ext uri="{FF2B5EF4-FFF2-40B4-BE49-F238E27FC236}">
                <a16:creationId xmlns:a16="http://schemas.microsoft.com/office/drawing/2014/main" id="{A53C78D4-7CBF-8836-737D-00091BF22A6B}"/>
              </a:ext>
            </a:extLst>
          </p:cNvPr>
          <p:cNvSpPr>
            <a:spLocks noGrp="1" noChangeArrowheads="1"/>
          </p:cNvSpPr>
          <p:nvPr>
            <p:ph idx="1"/>
          </p:nvPr>
        </p:nvSpPr>
        <p:spPr/>
        <p:txBody>
          <a:bodyPr/>
          <a:lstStyle/>
          <a:p>
            <a:r>
              <a:rPr lang="en-US" altLang="en-US" dirty="0"/>
              <a:t> OCR will fully enforce Title IX to prohibit discrimination based on sexual orientation and gender identity in education programs and activities that receive Federal financial assistance from the USDOE. </a:t>
            </a:r>
          </a:p>
        </p:txBody>
      </p:sp>
    </p:spTree>
    <p:extLst>
      <p:ext uri="{BB962C8B-B14F-4D97-AF65-F5344CB8AC3E}">
        <p14:creationId xmlns:p14="http://schemas.microsoft.com/office/powerpoint/2010/main" val="1205126361"/>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522C24C6-F6F7-30CC-4DE6-90DA241C5359}"/>
              </a:ext>
            </a:extLst>
          </p:cNvPr>
          <p:cNvSpPr>
            <a:spLocks noGrp="1" noChangeArrowheads="1"/>
          </p:cNvSpPr>
          <p:nvPr>
            <p:ph type="title"/>
          </p:nvPr>
        </p:nvSpPr>
        <p:spPr>
          <a:xfrm>
            <a:off x="228600" y="411162"/>
            <a:ext cx="8229600" cy="884238"/>
          </a:xfrm>
        </p:spPr>
        <p:txBody>
          <a:bodyPr/>
          <a:lstStyle/>
          <a:p>
            <a:r>
              <a:rPr lang="en-US" altLang="en-US" dirty="0">
                <a:solidFill>
                  <a:srgbClr val="A20000"/>
                </a:solidFill>
              </a:rPr>
              <a:t>Implementing OCR’s Interpretation</a:t>
            </a:r>
            <a:endParaRPr lang="en-US" altLang="en-US" i="1" dirty="0">
              <a:solidFill>
                <a:srgbClr val="A20000"/>
              </a:solidFill>
            </a:endParaRPr>
          </a:p>
        </p:txBody>
      </p:sp>
      <p:sp>
        <p:nvSpPr>
          <p:cNvPr id="11267" name="Content Placeholder 2">
            <a:extLst>
              <a:ext uri="{FF2B5EF4-FFF2-40B4-BE49-F238E27FC236}">
                <a16:creationId xmlns:a16="http://schemas.microsoft.com/office/drawing/2014/main" id="{A53C78D4-7CBF-8836-737D-00091BF22A6B}"/>
              </a:ext>
            </a:extLst>
          </p:cNvPr>
          <p:cNvSpPr>
            <a:spLocks noGrp="1" noChangeArrowheads="1"/>
          </p:cNvSpPr>
          <p:nvPr>
            <p:ph idx="1"/>
          </p:nvPr>
        </p:nvSpPr>
        <p:spPr/>
        <p:txBody>
          <a:bodyPr/>
          <a:lstStyle/>
          <a:p>
            <a:r>
              <a:rPr lang="en-US" altLang="en-US" dirty="0"/>
              <a:t>Any complaint alleging discrimination based on sexual orientation or gender identity also must meet jurisdictional requirements as defined in Title IX and the USDOE’s Title IX regulations, other applicable legal requirements, as well as the standards set forth in OCR’s Case Processing Manual, www.ed.gov/ocr/docs/ocrcpm.pdf.</a:t>
            </a:r>
          </a:p>
        </p:txBody>
      </p:sp>
    </p:spTree>
    <p:extLst>
      <p:ext uri="{BB962C8B-B14F-4D97-AF65-F5344CB8AC3E}">
        <p14:creationId xmlns:p14="http://schemas.microsoft.com/office/powerpoint/2010/main" val="2788141204"/>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B06AACBD-D8BA-434A-B6FD-5F0C7D97EBF1}"/>
              </a:ext>
            </a:extLst>
          </p:cNvPr>
          <p:cNvSpPr>
            <a:spLocks noGrp="1" noChangeArrowheads="1"/>
          </p:cNvSpPr>
          <p:nvPr>
            <p:ph type="title"/>
          </p:nvPr>
        </p:nvSpPr>
        <p:spPr>
          <a:xfrm>
            <a:off x="609600" y="533400"/>
            <a:ext cx="8229600" cy="884238"/>
          </a:xfrm>
        </p:spPr>
        <p:txBody>
          <a:bodyPr/>
          <a:lstStyle/>
          <a:p>
            <a:r>
              <a:rPr lang="en-US" altLang="en-US" sz="4000" dirty="0">
                <a:solidFill>
                  <a:srgbClr val="8E0000"/>
                </a:solidFill>
              </a:rPr>
              <a:t>Definition: Sexual Harassment</a:t>
            </a:r>
          </a:p>
        </p:txBody>
      </p:sp>
      <p:sp>
        <p:nvSpPr>
          <p:cNvPr id="7171" name="Content Placeholder 2">
            <a:extLst>
              <a:ext uri="{FF2B5EF4-FFF2-40B4-BE49-F238E27FC236}">
                <a16:creationId xmlns:a16="http://schemas.microsoft.com/office/drawing/2014/main" id="{7577C439-C641-4FB8-9E2C-BEBFE4906D49}"/>
              </a:ext>
            </a:extLst>
          </p:cNvPr>
          <p:cNvSpPr>
            <a:spLocks noGrp="1" noChangeArrowheads="1"/>
          </p:cNvSpPr>
          <p:nvPr>
            <p:ph idx="1"/>
          </p:nvPr>
        </p:nvSpPr>
        <p:spPr>
          <a:xfrm>
            <a:off x="609600" y="1600200"/>
            <a:ext cx="8229600" cy="4495800"/>
          </a:xfrm>
        </p:spPr>
        <p:txBody>
          <a:bodyPr/>
          <a:lstStyle/>
          <a:p>
            <a:pPr marL="0" indent="0" algn="just">
              <a:lnSpc>
                <a:spcPct val="107000"/>
              </a:lnSpc>
              <a:spcBef>
                <a:spcPct val="0"/>
              </a:spcBef>
              <a:spcAft>
                <a:spcPts val="800"/>
              </a:spcAft>
              <a:buFontTx/>
              <a:buNone/>
            </a:pPr>
            <a:r>
              <a:rPr lang="en-US" altLang="en-US" sz="2800" dirty="0">
                <a:latin typeface="Calibri" panose="020F0502020204030204" pitchFamily="34" charset="0"/>
                <a:cs typeface="Calibri" panose="020F0502020204030204" pitchFamily="34" charset="0"/>
              </a:rPr>
              <a:t>Prong 2: Conduct </a:t>
            </a:r>
            <a:r>
              <a:rPr lang="en-US" altLang="en-US" sz="2800" b="1" u="sng" dirty="0">
                <a:latin typeface="Calibri" panose="020F0502020204030204" pitchFamily="34" charset="0"/>
                <a:cs typeface="Calibri" panose="020F0502020204030204" pitchFamily="34" charset="0"/>
              </a:rPr>
              <a:t>on the basis of sex </a:t>
            </a:r>
            <a:r>
              <a:rPr lang="en-US" altLang="en-US" sz="2800" dirty="0">
                <a:latin typeface="Calibri" panose="020F0502020204030204" pitchFamily="34" charset="0"/>
                <a:cs typeface="Calibri" panose="020F0502020204030204" pitchFamily="34" charset="0"/>
              </a:rPr>
              <a:t>if so severe, pervasive, and objectively offensive that it effectively denies a person equal access to the recipient’s education program or activity</a:t>
            </a:r>
          </a:p>
          <a:p>
            <a:pPr marL="0" indent="0" algn="just">
              <a:lnSpc>
                <a:spcPct val="107000"/>
              </a:lnSpc>
              <a:spcBef>
                <a:spcPct val="0"/>
              </a:spcBef>
              <a:spcAft>
                <a:spcPts val="800"/>
              </a:spcAft>
              <a:buFontTx/>
              <a:buNone/>
            </a:pPr>
            <a:r>
              <a:rPr lang="en-US" altLang="en-US" sz="2800" dirty="0">
                <a:latin typeface="Calibri" panose="020F0502020204030204" pitchFamily="34" charset="0"/>
                <a:cs typeface="Calibri" panose="020F0502020204030204" pitchFamily="34" charset="0"/>
              </a:rPr>
              <a:t> OCR interprets Title IX to include harassment on the basis of a person’s transgender status or homosexuality </a:t>
            </a:r>
          </a:p>
          <a:p>
            <a:pPr marL="0" indent="0" algn="just">
              <a:buFontTx/>
              <a:buNone/>
            </a:pPr>
            <a:endParaRPr lang="en-US" alt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595832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B06AACBD-D8BA-434A-B6FD-5F0C7D97EBF1}"/>
              </a:ext>
            </a:extLst>
          </p:cNvPr>
          <p:cNvSpPr>
            <a:spLocks noGrp="1" noChangeArrowheads="1"/>
          </p:cNvSpPr>
          <p:nvPr>
            <p:ph type="title"/>
          </p:nvPr>
        </p:nvSpPr>
        <p:spPr>
          <a:xfrm>
            <a:off x="609600" y="533400"/>
            <a:ext cx="8229600" cy="884238"/>
          </a:xfrm>
        </p:spPr>
        <p:txBody>
          <a:bodyPr/>
          <a:lstStyle/>
          <a:p>
            <a:r>
              <a:rPr lang="en-US" altLang="en-US" sz="4000" dirty="0">
                <a:solidFill>
                  <a:srgbClr val="8E0000"/>
                </a:solidFill>
              </a:rPr>
              <a:t>Definition: Sexual Harassment under </a:t>
            </a:r>
            <a:r>
              <a:rPr lang="en-US" altLang="en-US" sz="4000" i="1" dirty="0">
                <a:solidFill>
                  <a:srgbClr val="8E0000"/>
                </a:solidFill>
              </a:rPr>
              <a:t>Bostock</a:t>
            </a:r>
            <a:r>
              <a:rPr lang="en-US" altLang="en-US" sz="4000" dirty="0">
                <a:solidFill>
                  <a:srgbClr val="8E0000"/>
                </a:solidFill>
              </a:rPr>
              <a:t> Interpretation</a:t>
            </a:r>
          </a:p>
        </p:txBody>
      </p:sp>
      <p:sp>
        <p:nvSpPr>
          <p:cNvPr id="7171" name="Content Placeholder 2">
            <a:extLst>
              <a:ext uri="{FF2B5EF4-FFF2-40B4-BE49-F238E27FC236}">
                <a16:creationId xmlns:a16="http://schemas.microsoft.com/office/drawing/2014/main" id="{7577C439-C641-4FB8-9E2C-BEBFE4906D49}"/>
              </a:ext>
            </a:extLst>
          </p:cNvPr>
          <p:cNvSpPr>
            <a:spLocks noGrp="1" noChangeArrowheads="1"/>
          </p:cNvSpPr>
          <p:nvPr>
            <p:ph idx="1"/>
          </p:nvPr>
        </p:nvSpPr>
        <p:spPr>
          <a:xfrm>
            <a:off x="609600" y="1600200"/>
            <a:ext cx="8229600" cy="4495800"/>
          </a:xfrm>
        </p:spPr>
        <p:txBody>
          <a:bodyPr/>
          <a:lstStyle/>
          <a:p>
            <a:pPr marL="0" indent="0" algn="just">
              <a:lnSpc>
                <a:spcPct val="107000"/>
              </a:lnSpc>
              <a:spcBef>
                <a:spcPct val="0"/>
              </a:spcBef>
              <a:spcAft>
                <a:spcPts val="800"/>
              </a:spcAft>
              <a:buFontTx/>
              <a:buNone/>
            </a:pPr>
            <a:r>
              <a:rPr lang="en-US" altLang="en-US" sz="2800" dirty="0">
                <a:latin typeface="Calibri" panose="020F0502020204030204" pitchFamily="34" charset="0"/>
                <a:cs typeface="Calibri" panose="020F0502020204030204" pitchFamily="34" charset="0"/>
              </a:rPr>
              <a:t>“On the basis of sex” includes: Unwelcome conduct </a:t>
            </a:r>
            <a:r>
              <a:rPr lang="en-US" altLang="en-US" sz="2800" i="1" dirty="0">
                <a:latin typeface="Calibri" panose="020F0502020204030204" pitchFamily="34" charset="0"/>
                <a:cs typeface="Calibri" panose="020F0502020204030204" pitchFamily="34" charset="0"/>
              </a:rPr>
              <a:t>on the basis of transgender status or homosexuality</a:t>
            </a:r>
            <a:r>
              <a:rPr lang="en-US" altLang="en-US" sz="2800" dirty="0">
                <a:latin typeface="Calibri" panose="020F0502020204030204" pitchFamily="34" charset="0"/>
                <a:cs typeface="Calibri" panose="020F0502020204030204" pitchFamily="34" charset="0"/>
              </a:rPr>
              <a:t> may, if so severe, pervasive, and objectively offensive that it effectively denies a person equal access to the recipient’s education program or activity </a:t>
            </a:r>
            <a:r>
              <a:rPr lang="en-US" altLang="en-US" sz="2800" i="1" dirty="0">
                <a:latin typeface="Calibri" panose="020F0502020204030204" pitchFamily="34" charset="0"/>
                <a:cs typeface="Calibri" panose="020F0502020204030204" pitchFamily="34" charset="0"/>
              </a:rPr>
              <a:t>on the basis of their transgender status or homosexuality</a:t>
            </a:r>
            <a:r>
              <a:rPr lang="en-US" altLang="en-US" sz="2800" dirty="0">
                <a:latin typeface="Calibri" panose="020F0502020204030204" pitchFamily="34" charset="0"/>
                <a:cs typeface="Calibri" panose="020F0502020204030204" pitchFamily="34" charset="0"/>
              </a:rPr>
              <a:t>, constitute sexual harassment prohibited by Title IX.  34 C.F.R. § 106.30(a). </a:t>
            </a:r>
          </a:p>
          <a:p>
            <a:pPr marL="0" indent="0" algn="just">
              <a:buNone/>
            </a:pPr>
            <a:endParaRPr lang="en-US" sz="2800" i="1" dirty="0">
              <a:latin typeface="Calibri" panose="020F0502020204030204" pitchFamily="34" charset="0"/>
              <a:cs typeface="Calibri" panose="020F0502020204030204" pitchFamily="34" charset="0"/>
            </a:endParaRPr>
          </a:p>
          <a:p>
            <a:pPr algn="just"/>
            <a:endParaRPr lang="en-US" altLang="en-US" sz="2800" dirty="0">
              <a:latin typeface="Calibri" panose="020F0502020204030204" pitchFamily="34" charset="0"/>
              <a:ea typeface="ＭＳ Ｐゴシック" panose="020B0600070205080204" pitchFamily="34" charset="-128"/>
              <a:cs typeface="Calibri" panose="020F0502020204030204" pitchFamily="34" charset="0"/>
            </a:endParaRPr>
          </a:p>
          <a:p>
            <a:pPr algn="just"/>
            <a:endParaRPr lang="en-US" altLang="en-US" sz="2800" dirty="0">
              <a:latin typeface="Calibri" panose="020F0502020204030204" pitchFamily="34" charset="0"/>
              <a:ea typeface="ＭＳ Ｐゴシック" panose="020B0600070205080204" pitchFamily="34" charset="-128"/>
              <a:cs typeface="Calibri" panose="020F0502020204030204" pitchFamily="34" charset="0"/>
            </a:endParaRPr>
          </a:p>
          <a:p>
            <a:pPr marL="0" indent="0" algn="just">
              <a:lnSpc>
                <a:spcPct val="107000"/>
              </a:lnSpc>
              <a:spcBef>
                <a:spcPct val="0"/>
              </a:spcBef>
              <a:spcAft>
                <a:spcPts val="800"/>
              </a:spcAft>
              <a:buFontTx/>
              <a:buNone/>
            </a:pPr>
            <a:endParaRPr lang="en-US" altLang="en-US" sz="2800" dirty="0">
              <a:latin typeface="Calibri" panose="020F0502020204030204" pitchFamily="34" charset="0"/>
              <a:cs typeface="Calibri" panose="020F0502020204030204" pitchFamily="34" charset="0"/>
            </a:endParaRPr>
          </a:p>
          <a:p>
            <a:pPr marL="0" indent="0" algn="just">
              <a:buFontTx/>
              <a:buNone/>
            </a:pPr>
            <a:endParaRPr lang="en-US" alt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9336850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B06AACBD-D8BA-434A-B6FD-5F0C7D97EBF1}"/>
              </a:ext>
            </a:extLst>
          </p:cNvPr>
          <p:cNvSpPr>
            <a:spLocks noGrp="1" noChangeArrowheads="1"/>
          </p:cNvSpPr>
          <p:nvPr>
            <p:ph type="title"/>
          </p:nvPr>
        </p:nvSpPr>
        <p:spPr>
          <a:xfrm>
            <a:off x="609600" y="533400"/>
            <a:ext cx="8229600" cy="884238"/>
          </a:xfrm>
        </p:spPr>
        <p:txBody>
          <a:bodyPr/>
          <a:lstStyle/>
          <a:p>
            <a:r>
              <a:rPr lang="en-US" altLang="en-US" sz="4000" dirty="0">
                <a:solidFill>
                  <a:srgbClr val="8E0000"/>
                </a:solidFill>
              </a:rPr>
              <a:t>District Liability for Sexual Harassment</a:t>
            </a:r>
          </a:p>
        </p:txBody>
      </p:sp>
      <p:sp>
        <p:nvSpPr>
          <p:cNvPr id="7171" name="Content Placeholder 2">
            <a:extLst>
              <a:ext uri="{FF2B5EF4-FFF2-40B4-BE49-F238E27FC236}">
                <a16:creationId xmlns:a16="http://schemas.microsoft.com/office/drawing/2014/main" id="{7577C439-C641-4FB8-9E2C-BEBFE4906D49}"/>
              </a:ext>
            </a:extLst>
          </p:cNvPr>
          <p:cNvSpPr>
            <a:spLocks noGrp="1" noChangeArrowheads="1"/>
          </p:cNvSpPr>
          <p:nvPr>
            <p:ph idx="1"/>
          </p:nvPr>
        </p:nvSpPr>
        <p:spPr>
          <a:xfrm>
            <a:off x="609600" y="1828800"/>
            <a:ext cx="8229600" cy="4191000"/>
          </a:xfrm>
        </p:spPr>
        <p:txBody>
          <a:bodyPr/>
          <a:lstStyle/>
          <a:p>
            <a:pPr marL="0" indent="0" algn="just">
              <a:buNone/>
            </a:pPr>
            <a:r>
              <a:rPr lang="en-US" altLang="en-US" sz="2800" dirty="0">
                <a:latin typeface="Calibri" panose="020F0502020204030204" pitchFamily="34" charset="0"/>
                <a:cs typeface="Calibri" panose="020F0502020204030204" pitchFamily="34" charset="0"/>
              </a:rPr>
              <a:t>The District will violate Title IX where it has </a:t>
            </a:r>
            <a:r>
              <a:rPr lang="en-US" altLang="en-US" sz="2800" b="1" i="1" dirty="0">
                <a:latin typeface="Calibri" panose="020F0502020204030204" pitchFamily="34" charset="0"/>
                <a:cs typeface="Calibri" panose="020F0502020204030204" pitchFamily="34" charset="0"/>
              </a:rPr>
              <a:t>actual knowledge</a:t>
            </a:r>
            <a:r>
              <a:rPr lang="en-US" altLang="en-US" sz="2800" i="1" dirty="0">
                <a:latin typeface="Calibri" panose="020F0502020204030204" pitchFamily="34" charset="0"/>
                <a:cs typeface="Calibri" panose="020F0502020204030204" pitchFamily="34" charset="0"/>
              </a:rPr>
              <a:t> </a:t>
            </a:r>
            <a:r>
              <a:rPr lang="en-US" altLang="en-US" sz="2800" dirty="0">
                <a:latin typeface="Calibri" panose="020F0502020204030204" pitchFamily="34" charset="0"/>
                <a:cs typeface="Calibri" panose="020F0502020204030204" pitchFamily="34" charset="0"/>
              </a:rPr>
              <a:t>of an allegation of sexual harassment experienced by an </a:t>
            </a:r>
            <a:r>
              <a:rPr lang="en-US" altLang="en-US" sz="2800" b="1" i="1" dirty="0">
                <a:latin typeface="Calibri" panose="020F0502020204030204" pitchFamily="34" charset="0"/>
                <a:cs typeface="Calibri" panose="020F0502020204030204" pitchFamily="34" charset="0"/>
              </a:rPr>
              <a:t>individual in the educational program/activity</a:t>
            </a:r>
            <a:r>
              <a:rPr lang="en-US" altLang="en-US" sz="2800" dirty="0">
                <a:latin typeface="Calibri" panose="020F0502020204030204" pitchFamily="34" charset="0"/>
                <a:cs typeface="Calibri" panose="020F0502020204030204" pitchFamily="34" charset="0"/>
              </a:rPr>
              <a:t> and the District acts with </a:t>
            </a:r>
            <a:r>
              <a:rPr lang="en-US" altLang="en-US" sz="2800" b="1" i="1" dirty="0">
                <a:latin typeface="Calibri" panose="020F0502020204030204" pitchFamily="34" charset="0"/>
                <a:cs typeface="Calibri" panose="020F0502020204030204" pitchFamily="34" charset="0"/>
              </a:rPr>
              <a:t>deliberate indifference</a:t>
            </a:r>
            <a:r>
              <a:rPr lang="en-US" altLang="en-US" sz="2800" i="1" dirty="0">
                <a:latin typeface="Calibri" panose="020F0502020204030204" pitchFamily="34" charset="0"/>
                <a:cs typeface="Calibri" panose="020F0502020204030204" pitchFamily="34" charset="0"/>
              </a:rPr>
              <a:t> </a:t>
            </a:r>
            <a:r>
              <a:rPr lang="en-US" altLang="en-US" sz="2800" dirty="0">
                <a:latin typeface="Calibri" panose="020F0502020204030204" pitchFamily="34" charset="0"/>
                <a:cs typeface="Calibri" panose="020F0502020204030204" pitchFamily="34" charset="0"/>
              </a:rPr>
              <a:t>to that notice.</a:t>
            </a:r>
          </a:p>
          <a:p>
            <a:pPr marL="0" indent="0" algn="just">
              <a:buNone/>
            </a:pPr>
            <a:endParaRPr lang="en-US" altLang="en-US" sz="2800" dirty="0">
              <a:latin typeface="Calibri" panose="020F0502020204030204" pitchFamily="34" charset="0"/>
              <a:ea typeface="ＭＳ Ｐゴシック" panose="020B0600070205080204" pitchFamily="34" charset="-128"/>
              <a:cs typeface="Calibri" panose="020F0502020204030204" pitchFamily="34" charset="0"/>
            </a:endParaRPr>
          </a:p>
          <a:p>
            <a:pPr marL="0" indent="0" algn="just">
              <a:buFontTx/>
              <a:buNone/>
            </a:pPr>
            <a:endParaRPr lang="en-US" alt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3318407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D6D45DCD-5DDD-4158-BCAC-8DB3F8FB454E}"/>
              </a:ext>
            </a:extLst>
          </p:cNvPr>
          <p:cNvSpPr>
            <a:spLocks noGrp="1" noChangeArrowheads="1"/>
          </p:cNvSpPr>
          <p:nvPr>
            <p:ph type="title"/>
          </p:nvPr>
        </p:nvSpPr>
        <p:spPr>
          <a:xfrm>
            <a:off x="685800" y="533400"/>
            <a:ext cx="8001000" cy="884238"/>
          </a:xfrm>
        </p:spPr>
        <p:txBody>
          <a:bodyPr/>
          <a:lstStyle/>
          <a:p>
            <a:r>
              <a:rPr lang="en-US" altLang="en-US" sz="4000" dirty="0">
                <a:solidFill>
                  <a:srgbClr val="8E0000"/>
                </a:solidFill>
              </a:rPr>
              <a:t>What is Actual Knowledge of Harassment?</a:t>
            </a:r>
          </a:p>
        </p:txBody>
      </p:sp>
      <p:sp>
        <p:nvSpPr>
          <p:cNvPr id="10243" name="Content Placeholder 2">
            <a:extLst>
              <a:ext uri="{FF2B5EF4-FFF2-40B4-BE49-F238E27FC236}">
                <a16:creationId xmlns:a16="http://schemas.microsoft.com/office/drawing/2014/main" id="{A57B73F9-BDB1-4306-946F-1A35A6B8A78F}"/>
              </a:ext>
            </a:extLst>
          </p:cNvPr>
          <p:cNvSpPr>
            <a:spLocks noGrp="1" noChangeArrowheads="1"/>
          </p:cNvSpPr>
          <p:nvPr>
            <p:ph idx="1"/>
          </p:nvPr>
        </p:nvSpPr>
        <p:spPr>
          <a:xfrm>
            <a:off x="692150" y="1752600"/>
            <a:ext cx="7994650" cy="4572000"/>
          </a:xfrm>
        </p:spPr>
        <p:txBody>
          <a:bodyPr/>
          <a:lstStyle/>
          <a:p>
            <a:pPr algn="just"/>
            <a:r>
              <a:rPr lang="en-US" altLang="en-US" sz="2800" dirty="0">
                <a:latin typeface="Calibri" panose="020F0502020204030204" pitchFamily="34" charset="0"/>
                <a:cs typeface="Calibri" panose="020F0502020204030204" pitchFamily="34" charset="0"/>
              </a:rPr>
              <a:t>A report to ANY elementary or secondary school employee</a:t>
            </a:r>
          </a:p>
          <a:p>
            <a:pPr lvl="1" algn="just"/>
            <a:r>
              <a:rPr lang="en-US" altLang="en-US" sz="2400" dirty="0">
                <a:latin typeface="Calibri" panose="020F0502020204030204" pitchFamily="34" charset="0"/>
                <a:cs typeface="Calibri" panose="020F0502020204030204" pitchFamily="34" charset="0"/>
              </a:rPr>
              <a:t>ALL employees must be trained to immediately communicate any report of conduct that would meet the definition of harassment to the Title IX Coordinator</a:t>
            </a:r>
          </a:p>
          <a:p>
            <a:pPr algn="just"/>
            <a:r>
              <a:rPr lang="en-US" altLang="en-US" sz="2800" dirty="0">
                <a:latin typeface="Calibri" panose="020F0502020204030204" pitchFamily="34" charset="0"/>
                <a:cs typeface="Calibri" panose="020F0502020204030204" pitchFamily="34" charset="0"/>
              </a:rPr>
              <a:t>A report to the Title IX Coordinator made at any time via any method of communication</a:t>
            </a:r>
          </a:p>
          <a:p>
            <a:pPr algn="just"/>
            <a:r>
              <a:rPr lang="en-US" altLang="en-US" sz="2800" dirty="0">
                <a:latin typeface="Calibri" panose="020F0502020204030204" pitchFamily="34" charset="0"/>
                <a:cs typeface="Calibri" panose="020F0502020204030204" pitchFamily="34" charset="0"/>
              </a:rPr>
              <a:t>A report made to any District official who has authority to institute corrective measures  </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2DE98933-543B-459B-84B2-FC4EE453897F}"/>
              </a:ext>
            </a:extLst>
          </p:cNvPr>
          <p:cNvSpPr>
            <a:spLocks noGrp="1" noChangeArrowheads="1"/>
          </p:cNvSpPr>
          <p:nvPr>
            <p:ph type="title"/>
          </p:nvPr>
        </p:nvSpPr>
        <p:spPr>
          <a:xfrm>
            <a:off x="685800" y="533400"/>
            <a:ext cx="8001000" cy="884238"/>
          </a:xfrm>
        </p:spPr>
        <p:txBody>
          <a:bodyPr/>
          <a:lstStyle/>
          <a:p>
            <a:r>
              <a:rPr lang="en-US" altLang="en-US" sz="4000" dirty="0">
                <a:solidFill>
                  <a:srgbClr val="8E0000"/>
                </a:solidFill>
              </a:rPr>
              <a:t>Is There Actual Knowledge?</a:t>
            </a:r>
          </a:p>
        </p:txBody>
      </p:sp>
      <p:sp>
        <p:nvSpPr>
          <p:cNvPr id="13315" name="Content Placeholder 2">
            <a:extLst>
              <a:ext uri="{FF2B5EF4-FFF2-40B4-BE49-F238E27FC236}">
                <a16:creationId xmlns:a16="http://schemas.microsoft.com/office/drawing/2014/main" id="{24A5EC7F-C33B-46A5-9558-1760DF46B9CC}"/>
              </a:ext>
            </a:extLst>
          </p:cNvPr>
          <p:cNvSpPr>
            <a:spLocks noGrp="1" noChangeArrowheads="1"/>
          </p:cNvSpPr>
          <p:nvPr>
            <p:ph idx="1"/>
          </p:nvPr>
        </p:nvSpPr>
        <p:spPr>
          <a:xfrm>
            <a:off x="685800" y="1600200"/>
            <a:ext cx="8001000" cy="4495800"/>
          </a:xfrm>
        </p:spPr>
        <p:txBody>
          <a:bodyPr/>
          <a:lstStyle/>
          <a:p>
            <a:pPr algn="just"/>
            <a:r>
              <a:rPr lang="en-US" altLang="en-US" sz="2800" dirty="0">
                <a:latin typeface="Calibri" panose="020F0502020204030204" pitchFamily="34" charset="0"/>
                <a:cs typeface="Calibri" panose="020F0502020204030204" pitchFamily="34" charset="0"/>
              </a:rPr>
              <a:t>Sally reports to her paraprofessional that Jeff keeps trying to grab her breasts and butt</a:t>
            </a:r>
          </a:p>
          <a:p>
            <a:pPr algn="just"/>
            <a:r>
              <a:rPr lang="en-US" altLang="en-US" sz="2800" dirty="0">
                <a:latin typeface="Calibri" panose="020F0502020204030204" pitchFamily="34" charset="0"/>
                <a:cs typeface="Calibri" panose="020F0502020204030204" pitchFamily="34" charset="0"/>
              </a:rPr>
              <a:t>Johnny reports to his teacher that almost everyday, during online classes, Jennifer uses a homophobic slur toward him in the chat function</a:t>
            </a:r>
          </a:p>
          <a:p>
            <a:pPr algn="just"/>
            <a:r>
              <a:rPr lang="en-US" altLang="en-US" sz="2800" dirty="0">
                <a:latin typeface="Calibri" panose="020F0502020204030204" pitchFamily="34" charset="0"/>
                <a:cs typeface="Calibri" panose="020F0502020204030204" pitchFamily="34" charset="0"/>
              </a:rPr>
              <a:t>Jessica reports to the bus driver on her way home one day that Stephanie had photoshopped Jessica’s head on a nude photo and sent it to the entire 7</a:t>
            </a:r>
            <a:r>
              <a:rPr lang="en-US" altLang="en-US" sz="2800" baseline="30000" dirty="0">
                <a:latin typeface="Calibri" panose="020F0502020204030204" pitchFamily="34" charset="0"/>
                <a:cs typeface="Calibri" panose="020F0502020204030204" pitchFamily="34" charset="0"/>
              </a:rPr>
              <a:t>th</a:t>
            </a:r>
            <a:r>
              <a:rPr lang="en-US" altLang="en-US" sz="2800" dirty="0">
                <a:latin typeface="Calibri" panose="020F0502020204030204" pitchFamily="34" charset="0"/>
                <a:cs typeface="Calibri" panose="020F0502020204030204" pitchFamily="34" charset="0"/>
              </a:rPr>
              <a:t> grade class</a:t>
            </a:r>
          </a:p>
          <a:p>
            <a:pPr algn="just"/>
            <a:endParaRPr lang="en-US" altLang="en-US" sz="2400" dirty="0">
              <a:latin typeface="Calibri" panose="020F0502020204030204" pitchFamily="34" charset="0"/>
              <a:cs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3315">
                                            <p:txEl>
                                              <p:pRg st="1" end="1"/>
                                            </p:txEl>
                                          </p:spTgt>
                                        </p:tgtEl>
                                        <p:attrNameLst>
                                          <p:attrName>style.visibility</p:attrName>
                                        </p:attrNameLst>
                                      </p:cBhvr>
                                      <p:to>
                                        <p:strVal val="visible"/>
                                      </p:to>
                                    </p:set>
                                    <p:anim calcmode="lin" valueType="num">
                                      <p:cBhvr additive="base">
                                        <p:cTn id="13" dur="5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3315">
                                            <p:txEl>
                                              <p:pRg st="2" end="2"/>
                                            </p:txEl>
                                          </p:spTgt>
                                        </p:tgtEl>
                                        <p:attrNameLst>
                                          <p:attrName>style.visibility</p:attrName>
                                        </p:attrNameLst>
                                      </p:cBhvr>
                                      <p:to>
                                        <p:strVal val="visible"/>
                                      </p:to>
                                    </p:set>
                                    <p:anim calcmode="lin" valueType="num">
                                      <p:cBhvr additive="base">
                                        <p:cTn id="19" dur="5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A2BD01F8-4191-4EAC-929A-6F0C9CE587CB}"/>
              </a:ext>
            </a:extLst>
          </p:cNvPr>
          <p:cNvSpPr>
            <a:spLocks noGrp="1" noChangeArrowheads="1"/>
          </p:cNvSpPr>
          <p:nvPr>
            <p:ph type="title"/>
          </p:nvPr>
        </p:nvSpPr>
        <p:spPr>
          <a:xfrm>
            <a:off x="685800" y="533400"/>
            <a:ext cx="7924800" cy="884238"/>
          </a:xfrm>
        </p:spPr>
        <p:txBody>
          <a:bodyPr/>
          <a:lstStyle/>
          <a:p>
            <a:r>
              <a:rPr lang="en-US" altLang="en-US" sz="4000" dirty="0">
                <a:solidFill>
                  <a:srgbClr val="8E0000"/>
                </a:solidFill>
              </a:rPr>
              <a:t>Actual Knowledge?</a:t>
            </a:r>
          </a:p>
        </p:txBody>
      </p:sp>
      <p:sp>
        <p:nvSpPr>
          <p:cNvPr id="31747" name="Content Placeholder 2">
            <a:extLst>
              <a:ext uri="{FF2B5EF4-FFF2-40B4-BE49-F238E27FC236}">
                <a16:creationId xmlns:a16="http://schemas.microsoft.com/office/drawing/2014/main" id="{D05D7B33-FCF1-4BD7-9E8C-25E70606E4B4}"/>
              </a:ext>
            </a:extLst>
          </p:cNvPr>
          <p:cNvSpPr>
            <a:spLocks noGrp="1" noChangeArrowheads="1"/>
          </p:cNvSpPr>
          <p:nvPr>
            <p:ph idx="1"/>
          </p:nvPr>
        </p:nvSpPr>
        <p:spPr>
          <a:xfrm>
            <a:off x="685800" y="1600200"/>
            <a:ext cx="8001000" cy="4495800"/>
          </a:xfrm>
        </p:spPr>
        <p:txBody>
          <a:bodyPr/>
          <a:lstStyle/>
          <a:p>
            <a:pPr marL="0" indent="0" algn="just">
              <a:buFontTx/>
              <a:buNone/>
            </a:pPr>
            <a:r>
              <a:rPr lang="en-US" altLang="en-US" sz="2800" dirty="0">
                <a:latin typeface="Calibri" panose="020F0502020204030204" pitchFamily="34" charset="0"/>
                <a:cs typeface="Calibri" panose="020F0502020204030204" pitchFamily="34" charset="0"/>
              </a:rPr>
              <a:t>David tells his best friend that a coach makes him very uncomfortable because one evening after a training session, the coach got into the shower at the same time David was showering and has, several times since then, rubbed David’s shoulders and brushed up against him in a way that David finds creepy. David is really upset now because this coach told him privately that he would like to make David team captain next year, but David is going to need to do “something” for him. </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BD9DB8CE-6410-4EEC-8FA9-6F7ED695AC86}"/>
              </a:ext>
            </a:extLst>
          </p:cNvPr>
          <p:cNvSpPr>
            <a:spLocks noGrp="1" noChangeArrowheads="1"/>
          </p:cNvSpPr>
          <p:nvPr>
            <p:ph type="title"/>
          </p:nvPr>
        </p:nvSpPr>
        <p:spPr/>
        <p:txBody>
          <a:bodyPr/>
          <a:lstStyle/>
          <a:p>
            <a:r>
              <a:rPr lang="en-US" altLang="en-US" sz="4000" dirty="0">
                <a:solidFill>
                  <a:srgbClr val="8E0000"/>
                </a:solidFill>
              </a:rPr>
              <a:t>Actual Knowledge?</a:t>
            </a:r>
          </a:p>
        </p:txBody>
      </p:sp>
      <p:sp>
        <p:nvSpPr>
          <p:cNvPr id="3" name="Content Placeholder 2">
            <a:extLst>
              <a:ext uri="{FF2B5EF4-FFF2-40B4-BE49-F238E27FC236}">
                <a16:creationId xmlns:a16="http://schemas.microsoft.com/office/drawing/2014/main" id="{A10801D3-E709-4F5E-81F9-8DCBA00E433F}"/>
              </a:ext>
            </a:extLst>
          </p:cNvPr>
          <p:cNvSpPr>
            <a:spLocks noGrp="1"/>
          </p:cNvSpPr>
          <p:nvPr>
            <p:ph idx="1"/>
          </p:nvPr>
        </p:nvSpPr>
        <p:spPr>
          <a:xfrm>
            <a:off x="685800" y="1524000"/>
            <a:ext cx="7772400" cy="4038600"/>
          </a:xfrm>
        </p:spPr>
        <p:txBody>
          <a:bodyPr/>
          <a:lstStyle/>
          <a:p>
            <a:pPr marL="0" indent="0" algn="just">
              <a:buFontTx/>
              <a:buNone/>
              <a:defRPr/>
            </a:pPr>
            <a:r>
              <a:rPr lang="en-US" sz="2800" dirty="0">
                <a:latin typeface="Calibri" panose="020F0502020204030204" pitchFamily="34" charset="0"/>
                <a:cs typeface="Calibri" panose="020F0502020204030204" pitchFamily="34" charset="0"/>
              </a:rPr>
              <a:t>Parent of Jamie tells her neighbor, who works in the cafeteria at the middle school, that she saw messages from a boy on her daughter’s phone that included a demand for a nude photo and threat to tell everyone on social media that she is a whore if she doesn’t send him the picture.  Parent tells her neighbor that she blocked the student’s number but isn’t planning to alert the school.</a:t>
            </a:r>
          </a:p>
          <a:p>
            <a:pPr algn="just">
              <a:defRPr/>
            </a:pPr>
            <a:endParaRPr lang="en-US" sz="2800" dirty="0">
              <a:latin typeface="Calibri" panose="020F0502020204030204" pitchFamily="34" charset="0"/>
              <a:cs typeface="Calibri" panose="020F0502020204030204" pitchFamily="34" charset="0"/>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FF426-1615-B7CF-A203-90CD1F968D19}"/>
              </a:ext>
            </a:extLst>
          </p:cNvPr>
          <p:cNvSpPr>
            <a:spLocks noGrp="1"/>
          </p:cNvSpPr>
          <p:nvPr>
            <p:ph type="title"/>
          </p:nvPr>
        </p:nvSpPr>
        <p:spPr>
          <a:xfrm>
            <a:off x="342900" y="304800"/>
            <a:ext cx="8458200" cy="884238"/>
          </a:xfrm>
        </p:spPr>
        <p:txBody>
          <a:bodyPr/>
          <a:lstStyle/>
          <a:p>
            <a:r>
              <a:rPr lang="en-US" dirty="0"/>
              <a:t>How Does a Law Come to Be?</a:t>
            </a:r>
          </a:p>
        </p:txBody>
      </p:sp>
      <p:sp>
        <p:nvSpPr>
          <p:cNvPr id="3" name="Content Placeholder 2">
            <a:extLst>
              <a:ext uri="{FF2B5EF4-FFF2-40B4-BE49-F238E27FC236}">
                <a16:creationId xmlns:a16="http://schemas.microsoft.com/office/drawing/2014/main" id="{10BE5696-9D12-A26D-944E-58D5EC0CD101}"/>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B5D549FC-2F48-05FB-29F4-F13DBB86F35F}"/>
              </a:ext>
            </a:extLst>
          </p:cNvPr>
          <p:cNvPicPr>
            <a:picLocks noChangeAspect="1"/>
          </p:cNvPicPr>
          <p:nvPr/>
        </p:nvPicPr>
        <p:blipFill>
          <a:blip r:embed="rId3"/>
          <a:stretch>
            <a:fillRect/>
          </a:stretch>
        </p:blipFill>
        <p:spPr>
          <a:xfrm>
            <a:off x="533400" y="1655624"/>
            <a:ext cx="7773177" cy="3962400"/>
          </a:xfrm>
          <a:prstGeom prst="rect">
            <a:avLst/>
          </a:prstGeom>
        </p:spPr>
      </p:pic>
      <p:sp>
        <p:nvSpPr>
          <p:cNvPr id="7" name="Oval 6">
            <a:extLst>
              <a:ext uri="{FF2B5EF4-FFF2-40B4-BE49-F238E27FC236}">
                <a16:creationId xmlns:a16="http://schemas.microsoft.com/office/drawing/2014/main" id="{24D7A8E7-FAC6-9198-DB32-A2BC001609B2}"/>
              </a:ext>
            </a:extLst>
          </p:cNvPr>
          <p:cNvSpPr/>
          <p:nvPr/>
        </p:nvSpPr>
        <p:spPr bwMode="auto">
          <a:xfrm>
            <a:off x="1489608" y="4434514"/>
            <a:ext cx="3657600" cy="3048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65102164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8DC88A7-B1C6-43CC-A1A6-A21E471F64B3}"/>
              </a:ext>
            </a:extLst>
          </p:cNvPr>
          <p:cNvSpPr>
            <a:spLocks noGrp="1"/>
          </p:cNvSpPr>
          <p:nvPr>
            <p:ph type="title"/>
          </p:nvPr>
        </p:nvSpPr>
        <p:spPr>
          <a:xfrm>
            <a:off x="762000" y="3886200"/>
            <a:ext cx="7772400" cy="1362075"/>
          </a:xfrm>
        </p:spPr>
        <p:txBody>
          <a:bodyPr/>
          <a:lstStyle/>
          <a:p>
            <a:pPr>
              <a:defRPr/>
            </a:pPr>
            <a:r>
              <a:rPr lang="en-US" sz="3600" dirty="0">
                <a:solidFill>
                  <a:srgbClr val="8E0000"/>
                </a:solidFill>
              </a:rPr>
              <a:t>District OBLIGATIONS UNDER TITLE IX</a:t>
            </a:r>
          </a:p>
        </p:txBody>
      </p:sp>
      <p:pic>
        <p:nvPicPr>
          <p:cNvPr id="5" name="Picture 4">
            <a:extLst>
              <a:ext uri="{FF2B5EF4-FFF2-40B4-BE49-F238E27FC236}">
                <a16:creationId xmlns:a16="http://schemas.microsoft.com/office/drawing/2014/main" id="{16430E34-DC2C-472E-AC6A-38FD694C4A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7575" y="762000"/>
            <a:ext cx="2381250" cy="2381250"/>
          </a:xfrm>
          <a:prstGeom prst="rect">
            <a:avLst/>
          </a:prstGeom>
        </p:spPr>
      </p:pic>
    </p:spTree>
    <p:extLst>
      <p:ext uri="{BB962C8B-B14F-4D97-AF65-F5344CB8AC3E}">
        <p14:creationId xmlns:p14="http://schemas.microsoft.com/office/powerpoint/2010/main" val="810281403"/>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B06AACBD-D8BA-434A-B6FD-5F0C7D97EBF1}"/>
              </a:ext>
            </a:extLst>
          </p:cNvPr>
          <p:cNvSpPr>
            <a:spLocks noGrp="1" noChangeArrowheads="1"/>
          </p:cNvSpPr>
          <p:nvPr>
            <p:ph type="title"/>
          </p:nvPr>
        </p:nvSpPr>
        <p:spPr>
          <a:xfrm>
            <a:off x="609600" y="533400"/>
            <a:ext cx="8229600" cy="884238"/>
          </a:xfrm>
        </p:spPr>
        <p:txBody>
          <a:bodyPr/>
          <a:lstStyle/>
          <a:p>
            <a:r>
              <a:rPr lang="en-US" altLang="en-US" sz="4000" dirty="0">
                <a:solidFill>
                  <a:srgbClr val="8E0000"/>
                </a:solidFill>
              </a:rPr>
              <a:t>What Affirmative Steps Does </a:t>
            </a:r>
            <a:br>
              <a:rPr lang="en-US" altLang="en-US" sz="4000" dirty="0">
                <a:solidFill>
                  <a:srgbClr val="8E0000"/>
                </a:solidFill>
              </a:rPr>
            </a:br>
            <a:r>
              <a:rPr lang="en-US" altLang="en-US" sz="4000" dirty="0">
                <a:solidFill>
                  <a:srgbClr val="8E0000"/>
                </a:solidFill>
              </a:rPr>
              <a:t>Title IX Require?</a:t>
            </a:r>
          </a:p>
        </p:txBody>
      </p:sp>
      <p:sp>
        <p:nvSpPr>
          <p:cNvPr id="7171" name="Content Placeholder 2">
            <a:extLst>
              <a:ext uri="{FF2B5EF4-FFF2-40B4-BE49-F238E27FC236}">
                <a16:creationId xmlns:a16="http://schemas.microsoft.com/office/drawing/2014/main" id="{7577C439-C641-4FB8-9E2C-BEBFE4906D49}"/>
              </a:ext>
            </a:extLst>
          </p:cNvPr>
          <p:cNvSpPr>
            <a:spLocks noGrp="1" noChangeArrowheads="1"/>
          </p:cNvSpPr>
          <p:nvPr>
            <p:ph idx="1"/>
          </p:nvPr>
        </p:nvSpPr>
        <p:spPr>
          <a:xfrm>
            <a:off x="609600" y="1752600"/>
            <a:ext cx="8229600" cy="4343400"/>
          </a:xfrm>
        </p:spPr>
        <p:txBody>
          <a:bodyPr/>
          <a:lstStyle/>
          <a:p>
            <a:pPr algn="just"/>
            <a:r>
              <a:rPr lang="en-US" altLang="en-US" sz="2800" dirty="0">
                <a:latin typeface="Calibri" panose="020F0502020204030204" pitchFamily="34" charset="0"/>
                <a:cs typeface="Calibri" panose="020F0502020204030204" pitchFamily="34" charset="0"/>
              </a:rPr>
              <a:t>Employ a </a:t>
            </a:r>
            <a:r>
              <a:rPr lang="en-US" altLang="en-US" sz="2800" u="sng" dirty="0">
                <a:latin typeface="Calibri" panose="020F0502020204030204" pitchFamily="34" charset="0"/>
                <a:cs typeface="Calibri" panose="020F0502020204030204" pitchFamily="34" charset="0"/>
              </a:rPr>
              <a:t>Title IX Coordinator</a:t>
            </a:r>
            <a:endParaRPr lang="en-US" altLang="en-US" sz="2800" dirty="0">
              <a:latin typeface="Calibri" panose="020F0502020204030204" pitchFamily="34" charset="0"/>
              <a:cs typeface="Calibri" panose="020F0502020204030204" pitchFamily="34" charset="0"/>
            </a:endParaRPr>
          </a:p>
          <a:p>
            <a:pPr algn="just"/>
            <a:r>
              <a:rPr lang="en-US" altLang="en-US" sz="2800" dirty="0">
                <a:latin typeface="Calibri" panose="020F0502020204030204" pitchFamily="34" charset="0"/>
                <a:cs typeface="Calibri" panose="020F0502020204030204" pitchFamily="34" charset="0"/>
              </a:rPr>
              <a:t>Have and disseminate a </a:t>
            </a:r>
            <a:r>
              <a:rPr lang="en-US" altLang="en-US" sz="2800" u="sng" dirty="0">
                <a:latin typeface="Calibri" panose="020F0502020204030204" pitchFamily="34" charset="0"/>
                <a:cs typeface="Calibri" panose="020F0502020204030204" pitchFamily="34" charset="0"/>
              </a:rPr>
              <a:t>policy</a:t>
            </a:r>
            <a:r>
              <a:rPr lang="en-US" altLang="en-US" sz="2800" dirty="0">
                <a:latin typeface="Calibri" panose="020F0502020204030204" pitchFamily="34" charset="0"/>
                <a:cs typeface="Calibri" panose="020F0502020204030204" pitchFamily="34" charset="0"/>
              </a:rPr>
              <a:t> and </a:t>
            </a:r>
            <a:r>
              <a:rPr lang="en-US" altLang="en-US" sz="2800" u="sng" dirty="0">
                <a:latin typeface="Calibri" panose="020F0502020204030204" pitchFamily="34" charset="0"/>
                <a:cs typeface="Calibri" panose="020F0502020204030204" pitchFamily="34" charset="0"/>
              </a:rPr>
              <a:t>grievance process </a:t>
            </a:r>
            <a:r>
              <a:rPr lang="en-US" altLang="en-US" sz="2800" dirty="0">
                <a:latin typeface="Calibri" panose="020F0502020204030204" pitchFamily="34" charset="0"/>
                <a:cs typeface="Calibri" panose="020F0502020204030204" pitchFamily="34" charset="0"/>
              </a:rPr>
              <a:t>to address sex discrimination, including sexual harassment </a:t>
            </a:r>
          </a:p>
          <a:p>
            <a:pPr algn="just"/>
            <a:r>
              <a:rPr lang="en-US" altLang="en-US" sz="2800" dirty="0">
                <a:latin typeface="Calibri" panose="020F0502020204030204" pitchFamily="34" charset="0"/>
                <a:cs typeface="Calibri" panose="020F0502020204030204" pitchFamily="34" charset="0"/>
              </a:rPr>
              <a:t>Post on the </a:t>
            </a:r>
            <a:r>
              <a:rPr lang="en-US" altLang="en-US" sz="2800" u="sng" dirty="0">
                <a:latin typeface="Calibri" panose="020F0502020204030204" pitchFamily="34" charset="0"/>
                <a:cs typeface="Calibri" panose="020F0502020204030204" pitchFamily="34" charset="0"/>
              </a:rPr>
              <a:t>District’s website:</a:t>
            </a:r>
            <a:endParaRPr lang="en-US" altLang="en-US" sz="2800" dirty="0">
              <a:latin typeface="Calibri" panose="020F0502020204030204" pitchFamily="34" charset="0"/>
              <a:cs typeface="Calibri" panose="020F0502020204030204" pitchFamily="34" charset="0"/>
            </a:endParaRPr>
          </a:p>
          <a:p>
            <a:pPr lvl="1" algn="just"/>
            <a:r>
              <a:rPr lang="en-US" altLang="en-US" sz="2400" dirty="0">
                <a:latin typeface="Calibri" panose="020F0502020204030204" pitchFamily="34" charset="0"/>
                <a:cs typeface="Calibri" panose="020F0502020204030204" pitchFamily="34" charset="0"/>
              </a:rPr>
              <a:t>Nondiscrimination Notice</a:t>
            </a:r>
          </a:p>
          <a:p>
            <a:pPr lvl="1" algn="just"/>
            <a:r>
              <a:rPr lang="en-US" altLang="en-US" sz="2400" dirty="0">
                <a:latin typeface="Calibri" panose="020F0502020204030204" pitchFamily="34" charset="0"/>
                <a:cs typeface="Calibri" panose="020F0502020204030204" pitchFamily="34" charset="0"/>
              </a:rPr>
              <a:t>The contact information for the Title IX Coordinator</a:t>
            </a:r>
          </a:p>
          <a:p>
            <a:pPr lvl="1" algn="just"/>
            <a:r>
              <a:rPr lang="en-US" altLang="en-US" sz="2400" dirty="0">
                <a:latin typeface="Calibri" panose="020F0502020204030204" pitchFamily="34" charset="0"/>
                <a:cs typeface="Calibri" panose="020F0502020204030204" pitchFamily="34" charset="0"/>
              </a:rPr>
              <a:t>The training materials for the investigators and decision makers</a:t>
            </a:r>
          </a:p>
          <a:p>
            <a:pPr lvl="1" algn="just"/>
            <a:r>
              <a:rPr lang="en-US" altLang="en-US" sz="2400" dirty="0">
                <a:latin typeface="Calibri" panose="020F0502020204030204" pitchFamily="34" charset="0"/>
                <a:cs typeface="Calibri" panose="020F0502020204030204" pitchFamily="34" charset="0"/>
              </a:rPr>
              <a:t>The grievance process </a:t>
            </a:r>
          </a:p>
          <a:p>
            <a:pPr marL="0" indent="0" algn="just">
              <a:buNone/>
            </a:pPr>
            <a:endParaRPr lang="en-US" altLang="en-US" sz="2800" dirty="0">
              <a:latin typeface="Calibri" panose="020F0502020204030204" pitchFamily="34" charset="0"/>
              <a:ea typeface="ＭＳ Ｐゴシック" panose="020B0600070205080204" pitchFamily="34" charset="-128"/>
              <a:cs typeface="Calibri" panose="020F0502020204030204" pitchFamily="34" charset="0"/>
            </a:endParaRPr>
          </a:p>
          <a:p>
            <a:pPr algn="just"/>
            <a:endParaRPr lang="en-US" altLang="en-US" sz="2800" dirty="0">
              <a:latin typeface="Calibri" panose="020F0502020204030204" pitchFamily="34" charset="0"/>
              <a:ea typeface="ＭＳ Ｐゴシック" panose="020B0600070205080204" pitchFamily="34" charset="-128"/>
              <a:cs typeface="Calibri" panose="020F0502020204030204" pitchFamily="34" charset="0"/>
            </a:endParaRPr>
          </a:p>
          <a:p>
            <a:pPr marL="0" indent="0" algn="just">
              <a:buFontTx/>
              <a:buNone/>
            </a:pPr>
            <a:endParaRPr lang="en-US" alt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8874927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8DC88A7-B1C6-43CC-A1A6-A21E471F64B3}"/>
              </a:ext>
            </a:extLst>
          </p:cNvPr>
          <p:cNvSpPr>
            <a:spLocks noGrp="1"/>
          </p:cNvSpPr>
          <p:nvPr>
            <p:ph type="title"/>
          </p:nvPr>
        </p:nvSpPr>
        <p:spPr>
          <a:xfrm>
            <a:off x="685800" y="4001450"/>
            <a:ext cx="7772400" cy="1362075"/>
          </a:xfrm>
        </p:spPr>
        <p:txBody>
          <a:bodyPr/>
          <a:lstStyle/>
          <a:p>
            <a:pPr>
              <a:defRPr/>
            </a:pPr>
            <a:r>
              <a:rPr lang="en-US" sz="3600" dirty="0">
                <a:solidFill>
                  <a:srgbClr val="8E0000"/>
                </a:solidFill>
              </a:rPr>
              <a:t>reports of sexual harassment &amp; the grievance process</a:t>
            </a:r>
          </a:p>
        </p:txBody>
      </p:sp>
    </p:spTree>
    <p:extLst>
      <p:ext uri="{BB962C8B-B14F-4D97-AF65-F5344CB8AC3E}">
        <p14:creationId xmlns:p14="http://schemas.microsoft.com/office/powerpoint/2010/main" val="669690975"/>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82597AC5-CA23-45E9-A6D7-40DA5DD1F57A}"/>
              </a:ext>
            </a:extLst>
          </p:cNvPr>
          <p:cNvSpPr>
            <a:spLocks noGrp="1" noChangeArrowheads="1"/>
          </p:cNvSpPr>
          <p:nvPr>
            <p:ph type="title"/>
          </p:nvPr>
        </p:nvSpPr>
        <p:spPr>
          <a:xfrm>
            <a:off x="685800" y="533400"/>
            <a:ext cx="8077200" cy="884238"/>
          </a:xfrm>
        </p:spPr>
        <p:txBody>
          <a:bodyPr/>
          <a:lstStyle/>
          <a:p>
            <a:r>
              <a:rPr lang="en-US" altLang="en-US" dirty="0">
                <a:solidFill>
                  <a:srgbClr val="C00000"/>
                </a:solidFill>
              </a:rPr>
              <a:t>How is it Reported to Staff?</a:t>
            </a:r>
          </a:p>
        </p:txBody>
      </p:sp>
      <p:sp>
        <p:nvSpPr>
          <p:cNvPr id="43011" name="Content Placeholder 2">
            <a:extLst>
              <a:ext uri="{FF2B5EF4-FFF2-40B4-BE49-F238E27FC236}">
                <a16:creationId xmlns:a16="http://schemas.microsoft.com/office/drawing/2014/main" id="{6AE1CA4E-922F-40D2-9098-D38266E1CC52}"/>
              </a:ext>
            </a:extLst>
          </p:cNvPr>
          <p:cNvSpPr>
            <a:spLocks noGrp="1" noChangeArrowheads="1"/>
          </p:cNvSpPr>
          <p:nvPr>
            <p:ph idx="1"/>
          </p:nvPr>
        </p:nvSpPr>
        <p:spPr>
          <a:xfrm>
            <a:off x="685800" y="1524000"/>
            <a:ext cx="8077200" cy="4038600"/>
          </a:xfrm>
        </p:spPr>
        <p:txBody>
          <a:bodyPr/>
          <a:lstStyle/>
          <a:p>
            <a:pPr algn="just"/>
            <a:r>
              <a:rPr lang="en-US" altLang="en-US" sz="2400" dirty="0">
                <a:latin typeface="Calibri" panose="020F0502020204030204" pitchFamily="34" charset="0"/>
                <a:cs typeface="Calibri" panose="020F0502020204030204" pitchFamily="34" charset="0"/>
              </a:rPr>
              <a:t>Reports can be made by anyone and by mail, telephone, email to Title IX Coordinator or by any means that results in the Title IX Coordinator receiving the report</a:t>
            </a:r>
          </a:p>
          <a:p>
            <a:pPr algn="just"/>
            <a:r>
              <a:rPr lang="en-US" altLang="en-US" sz="2400" dirty="0">
                <a:latin typeface="Calibri" panose="020F0502020204030204" pitchFamily="34" charset="0"/>
                <a:cs typeface="Calibri" panose="020F0502020204030204" pitchFamily="34" charset="0"/>
              </a:rPr>
              <a:t>Any report triggers District responsibilities – </a:t>
            </a:r>
            <a:r>
              <a:rPr lang="en-US" altLang="en-US" sz="2400" b="1" dirty="0">
                <a:latin typeface="Calibri" panose="020F0502020204030204" pitchFamily="34" charset="0"/>
                <a:cs typeface="Calibri" panose="020F0502020204030204" pitchFamily="34" charset="0"/>
              </a:rPr>
              <a:t>Important to send notice of </a:t>
            </a:r>
            <a:r>
              <a:rPr lang="en-US" altLang="en-US" sz="2400" b="1" u="sng" dirty="0">
                <a:latin typeface="Calibri" panose="020F0502020204030204" pitchFamily="34" charset="0"/>
                <a:cs typeface="Calibri" panose="020F0502020204030204" pitchFamily="34" charset="0"/>
              </a:rPr>
              <a:t>any</a:t>
            </a:r>
            <a:r>
              <a:rPr lang="en-US" altLang="en-US" sz="2400" b="1" dirty="0">
                <a:latin typeface="Calibri" panose="020F0502020204030204" pitchFamily="34" charset="0"/>
                <a:cs typeface="Calibri" panose="020F0502020204030204" pitchFamily="34" charset="0"/>
              </a:rPr>
              <a:t> report to Title IX Coordinator</a:t>
            </a:r>
          </a:p>
          <a:p>
            <a:pPr algn="just"/>
            <a:r>
              <a:rPr lang="en-US" altLang="en-US" sz="2400" dirty="0">
                <a:latin typeface="Calibri" panose="020F0502020204030204" pitchFamily="34" charset="0"/>
                <a:cs typeface="Calibri" panose="020F0502020204030204" pitchFamily="34" charset="0"/>
              </a:rPr>
              <a:t>Do not make a judgment as to whether the report is sexual harassment – that is the Title IX Coordinator’s job in responding</a:t>
            </a:r>
          </a:p>
          <a:p>
            <a:pPr marL="0" indent="0" algn="just">
              <a:buNone/>
            </a:pPr>
            <a:endParaRPr lang="en-US" altLang="en-US" sz="2400" dirty="0">
              <a:latin typeface="Calibri" panose="020F0502020204030204" pitchFamily="34" charset="0"/>
              <a:cs typeface="Calibri" panose="020F0502020204030204" pitchFamily="34" charset="0"/>
            </a:endParaRPr>
          </a:p>
        </p:txBody>
      </p:sp>
      <p:pic>
        <p:nvPicPr>
          <p:cNvPr id="43012" name="Picture 1" descr="A close up of a logo&#10;&#10;Description automatically generated">
            <a:extLst>
              <a:ext uri="{FF2B5EF4-FFF2-40B4-BE49-F238E27FC236}">
                <a16:creationId xmlns:a16="http://schemas.microsoft.com/office/drawing/2014/main" id="{60969465-5A0A-4880-8887-B954003478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145471">
            <a:off x="5922831" y="4500615"/>
            <a:ext cx="2379242" cy="217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82597AC5-CA23-45E9-A6D7-40DA5DD1F57A}"/>
              </a:ext>
            </a:extLst>
          </p:cNvPr>
          <p:cNvSpPr>
            <a:spLocks noGrp="1" noChangeArrowheads="1"/>
          </p:cNvSpPr>
          <p:nvPr>
            <p:ph type="title"/>
          </p:nvPr>
        </p:nvSpPr>
        <p:spPr>
          <a:xfrm>
            <a:off x="685800" y="533400"/>
            <a:ext cx="8077200" cy="884238"/>
          </a:xfrm>
        </p:spPr>
        <p:txBody>
          <a:bodyPr/>
          <a:lstStyle/>
          <a:p>
            <a:r>
              <a:rPr lang="en-US" altLang="en-US" dirty="0">
                <a:solidFill>
                  <a:srgbClr val="C00000"/>
                </a:solidFill>
              </a:rPr>
              <a:t>How Should Staff Elevate?</a:t>
            </a:r>
          </a:p>
        </p:txBody>
      </p:sp>
      <p:sp>
        <p:nvSpPr>
          <p:cNvPr id="43011" name="Content Placeholder 2">
            <a:extLst>
              <a:ext uri="{FF2B5EF4-FFF2-40B4-BE49-F238E27FC236}">
                <a16:creationId xmlns:a16="http://schemas.microsoft.com/office/drawing/2014/main" id="{6AE1CA4E-922F-40D2-9098-D38266E1CC52}"/>
              </a:ext>
            </a:extLst>
          </p:cNvPr>
          <p:cNvSpPr>
            <a:spLocks noGrp="1" noChangeArrowheads="1"/>
          </p:cNvSpPr>
          <p:nvPr>
            <p:ph idx="1"/>
          </p:nvPr>
        </p:nvSpPr>
        <p:spPr>
          <a:xfrm>
            <a:off x="685800" y="1524000"/>
            <a:ext cx="8077200" cy="4038600"/>
          </a:xfrm>
        </p:spPr>
        <p:txBody>
          <a:bodyPr/>
          <a:lstStyle/>
          <a:p>
            <a:pPr algn="just"/>
            <a:r>
              <a:rPr lang="en-US" altLang="en-US" sz="2400" dirty="0">
                <a:latin typeface="Calibri" panose="020F0502020204030204" pitchFamily="34" charset="0"/>
                <a:cs typeface="Calibri" panose="020F0502020204030204" pitchFamily="34" charset="0"/>
              </a:rPr>
              <a:t>Any report to staff triggers District responsibilities – </a:t>
            </a:r>
            <a:r>
              <a:rPr lang="en-US" altLang="en-US" sz="2400" b="1" dirty="0">
                <a:latin typeface="Calibri" panose="020F0502020204030204" pitchFamily="34" charset="0"/>
                <a:cs typeface="Calibri" panose="020F0502020204030204" pitchFamily="34" charset="0"/>
              </a:rPr>
              <a:t>Important to send notice of </a:t>
            </a:r>
            <a:r>
              <a:rPr lang="en-US" altLang="en-US" sz="2400" b="1" u="sng" dirty="0">
                <a:latin typeface="Calibri" panose="020F0502020204030204" pitchFamily="34" charset="0"/>
                <a:cs typeface="Calibri" panose="020F0502020204030204" pitchFamily="34" charset="0"/>
              </a:rPr>
              <a:t>any</a:t>
            </a:r>
            <a:r>
              <a:rPr lang="en-US" altLang="en-US" sz="2400" b="1" dirty="0">
                <a:latin typeface="Calibri" panose="020F0502020204030204" pitchFamily="34" charset="0"/>
                <a:cs typeface="Calibri" panose="020F0502020204030204" pitchFamily="34" charset="0"/>
              </a:rPr>
              <a:t> report to Title IX Coordinator</a:t>
            </a:r>
          </a:p>
          <a:p>
            <a:pPr algn="just"/>
            <a:r>
              <a:rPr lang="en-US" altLang="en-US" sz="2400" dirty="0">
                <a:latin typeface="Calibri" panose="020F0502020204030204" pitchFamily="34" charset="0"/>
                <a:cs typeface="Calibri" panose="020F0502020204030204" pitchFamily="34" charset="0"/>
              </a:rPr>
              <a:t>Any employee with actual knowledge of an incident or allegation of sexual harassment must </a:t>
            </a:r>
            <a:r>
              <a:rPr lang="en-US" altLang="en-US" sz="2400" b="1" dirty="0">
                <a:latin typeface="Calibri" panose="020F0502020204030204" pitchFamily="34" charset="0"/>
                <a:cs typeface="Calibri" panose="020F0502020204030204" pitchFamily="34" charset="0"/>
              </a:rPr>
              <a:t>report to their principal/lead administrator</a:t>
            </a:r>
            <a:r>
              <a:rPr lang="en-US" altLang="en-US" sz="2400" dirty="0">
                <a:latin typeface="Calibri" panose="020F0502020204030204" pitchFamily="34" charset="0"/>
                <a:cs typeface="Calibri" panose="020F0502020204030204" pitchFamily="34" charset="0"/>
              </a:rPr>
              <a:t> as soon as practicable </a:t>
            </a:r>
          </a:p>
          <a:p>
            <a:pPr algn="just"/>
            <a:r>
              <a:rPr lang="en-US" altLang="en-US" sz="2400" dirty="0">
                <a:latin typeface="Calibri" panose="020F0502020204030204" pitchFamily="34" charset="0"/>
                <a:cs typeface="Calibri" panose="020F0502020204030204" pitchFamily="34" charset="0"/>
              </a:rPr>
              <a:t>Do not bypass campus leadership</a:t>
            </a:r>
          </a:p>
          <a:p>
            <a:pPr algn="just"/>
            <a:r>
              <a:rPr lang="en-US" altLang="en-US" sz="2400" dirty="0">
                <a:latin typeface="Calibri" panose="020F0502020204030204" pitchFamily="34" charset="0"/>
                <a:cs typeface="Calibri" panose="020F0502020204030204" pitchFamily="34" charset="0"/>
              </a:rPr>
              <a:t>Do not make a judgment as to whether the report is sexual harassment – that is the Title IX Coordinator’s job in responding</a:t>
            </a:r>
          </a:p>
          <a:p>
            <a:pPr marL="0" indent="0" algn="just">
              <a:buNone/>
            </a:pPr>
            <a:endParaRPr lang="en-US" alt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78150259"/>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82597AC5-CA23-45E9-A6D7-40DA5DD1F57A}"/>
              </a:ext>
            </a:extLst>
          </p:cNvPr>
          <p:cNvSpPr>
            <a:spLocks noGrp="1" noChangeArrowheads="1"/>
          </p:cNvSpPr>
          <p:nvPr>
            <p:ph type="title"/>
          </p:nvPr>
        </p:nvSpPr>
        <p:spPr>
          <a:xfrm>
            <a:off x="685800" y="533400"/>
            <a:ext cx="8077200" cy="884238"/>
          </a:xfrm>
        </p:spPr>
        <p:txBody>
          <a:bodyPr/>
          <a:lstStyle/>
          <a:p>
            <a:r>
              <a:rPr lang="en-US" altLang="en-US" dirty="0">
                <a:solidFill>
                  <a:srgbClr val="C00000"/>
                </a:solidFill>
              </a:rPr>
              <a:t>How Should Staff Elevate?</a:t>
            </a:r>
          </a:p>
        </p:txBody>
      </p:sp>
      <p:sp>
        <p:nvSpPr>
          <p:cNvPr id="43011" name="Content Placeholder 2">
            <a:extLst>
              <a:ext uri="{FF2B5EF4-FFF2-40B4-BE49-F238E27FC236}">
                <a16:creationId xmlns:a16="http://schemas.microsoft.com/office/drawing/2014/main" id="{6AE1CA4E-922F-40D2-9098-D38266E1CC52}"/>
              </a:ext>
            </a:extLst>
          </p:cNvPr>
          <p:cNvSpPr>
            <a:spLocks noGrp="1" noChangeArrowheads="1"/>
          </p:cNvSpPr>
          <p:nvPr>
            <p:ph idx="1"/>
          </p:nvPr>
        </p:nvSpPr>
        <p:spPr>
          <a:xfrm>
            <a:off x="685800" y="1524000"/>
            <a:ext cx="8077200" cy="4038600"/>
          </a:xfrm>
        </p:spPr>
        <p:txBody>
          <a:bodyPr/>
          <a:lstStyle/>
          <a:p>
            <a:pPr algn="just"/>
            <a:r>
              <a:rPr lang="en-US" altLang="en-US" sz="2400" dirty="0">
                <a:latin typeface="Calibri" panose="020F0502020204030204" pitchFamily="34" charset="0"/>
                <a:cs typeface="Calibri" panose="020F0502020204030204" pitchFamily="34" charset="0"/>
              </a:rPr>
              <a:t>As soon as Administrators/Principals are made aware of a potential Title IX matter, contact District Title IX Coordinator</a:t>
            </a:r>
          </a:p>
          <a:p>
            <a:pPr algn="just"/>
            <a:r>
              <a:rPr lang="en-US" altLang="en-US" sz="2400" dirty="0">
                <a:latin typeface="Calibri" panose="020F0502020204030204" pitchFamily="34" charset="0"/>
                <a:cs typeface="Calibri" panose="020F0502020204030204" pitchFamily="34" charset="0"/>
              </a:rPr>
              <a:t>Do not investigate</a:t>
            </a:r>
          </a:p>
          <a:p>
            <a:pPr algn="just"/>
            <a:r>
              <a:rPr lang="en-US" altLang="en-US" sz="2400" dirty="0">
                <a:latin typeface="Calibri" panose="020F0502020204030204" pitchFamily="34" charset="0"/>
                <a:cs typeface="Calibri" panose="020F0502020204030204" pitchFamily="34" charset="0"/>
              </a:rPr>
              <a:t>Do not discipline</a:t>
            </a:r>
          </a:p>
          <a:p>
            <a:pPr algn="just"/>
            <a:r>
              <a:rPr lang="en-US" altLang="en-US" sz="2400" dirty="0">
                <a:latin typeface="Calibri" panose="020F0502020204030204" pitchFamily="34" charset="0"/>
                <a:cs typeface="Calibri" panose="020F0502020204030204" pitchFamily="34" charset="0"/>
              </a:rPr>
              <a:t>Do not make a judgment as to whether the report is sexual harassment – that is the Title IX Coordinator’s job in responding</a:t>
            </a:r>
          </a:p>
          <a:p>
            <a:pPr algn="just"/>
            <a:r>
              <a:rPr lang="en-US" altLang="en-US" sz="2400" dirty="0">
                <a:latin typeface="Calibri" panose="020F0502020204030204" pitchFamily="34" charset="0"/>
                <a:cs typeface="Calibri" panose="020F0502020204030204" pitchFamily="34" charset="0"/>
              </a:rPr>
              <a:t>Prepare to remain engaged in potential Title IX matter</a:t>
            </a:r>
          </a:p>
          <a:p>
            <a:pPr algn="just"/>
            <a:endParaRPr lang="en-US" altLang="en-US" sz="2400" dirty="0">
              <a:latin typeface="Calibri" panose="020F0502020204030204" pitchFamily="34" charset="0"/>
              <a:cs typeface="Calibri" panose="020F0502020204030204" pitchFamily="34" charset="0"/>
            </a:endParaRPr>
          </a:p>
          <a:p>
            <a:pPr marL="0" indent="0" algn="just">
              <a:buNone/>
            </a:pPr>
            <a:endParaRPr lang="en-US" alt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37247690"/>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B06AACBD-D8BA-434A-B6FD-5F0C7D97EBF1}"/>
              </a:ext>
            </a:extLst>
          </p:cNvPr>
          <p:cNvSpPr>
            <a:spLocks noGrp="1" noChangeArrowheads="1"/>
          </p:cNvSpPr>
          <p:nvPr>
            <p:ph type="title"/>
          </p:nvPr>
        </p:nvSpPr>
        <p:spPr>
          <a:xfrm>
            <a:off x="685800" y="533400"/>
            <a:ext cx="8153400" cy="884238"/>
          </a:xfrm>
        </p:spPr>
        <p:txBody>
          <a:bodyPr/>
          <a:lstStyle/>
          <a:p>
            <a:r>
              <a:rPr lang="en-US" altLang="en-US" sz="4000" dirty="0">
                <a:solidFill>
                  <a:srgbClr val="8E0000"/>
                </a:solidFill>
              </a:rPr>
              <a:t>Your Title IX Coordinator</a:t>
            </a:r>
          </a:p>
        </p:txBody>
      </p:sp>
      <p:sp>
        <p:nvSpPr>
          <p:cNvPr id="7171" name="Content Placeholder 2">
            <a:extLst>
              <a:ext uri="{FF2B5EF4-FFF2-40B4-BE49-F238E27FC236}">
                <a16:creationId xmlns:a16="http://schemas.microsoft.com/office/drawing/2014/main" id="{7577C439-C641-4FB8-9E2C-BEBFE4906D49}"/>
              </a:ext>
            </a:extLst>
          </p:cNvPr>
          <p:cNvSpPr>
            <a:spLocks noGrp="1" noChangeArrowheads="1"/>
          </p:cNvSpPr>
          <p:nvPr>
            <p:ph idx="1"/>
          </p:nvPr>
        </p:nvSpPr>
        <p:spPr>
          <a:xfrm>
            <a:off x="685800" y="1752600"/>
            <a:ext cx="8153400" cy="4419600"/>
          </a:xfrm>
        </p:spPr>
        <p:txBody>
          <a:bodyPr/>
          <a:lstStyle/>
          <a:p>
            <a:pPr marL="0" indent="0" algn="ctr">
              <a:buNone/>
            </a:pPr>
            <a:endParaRPr lang="en-US" sz="2800" dirty="0">
              <a:latin typeface="Calibri" panose="020F0502020204030204" pitchFamily="34" charset="0"/>
              <a:cs typeface="Calibri" panose="020F0502020204030204" pitchFamily="34" charset="0"/>
            </a:endParaRPr>
          </a:p>
          <a:p>
            <a:pPr marL="0" indent="0" algn="ctr">
              <a:buNone/>
            </a:pPr>
            <a:r>
              <a:rPr lang="en-US" sz="2800" dirty="0">
                <a:latin typeface="Calibri" panose="020F0502020204030204" pitchFamily="34" charset="0"/>
                <a:cs typeface="Calibri" panose="020F0502020204030204" pitchFamily="34" charset="0"/>
              </a:rPr>
              <a:t>Stefan Linder, Associate Head of School</a:t>
            </a:r>
          </a:p>
          <a:p>
            <a:pPr marL="0" indent="0" algn="ctr">
              <a:buNone/>
            </a:pPr>
            <a:r>
              <a:rPr lang="en-US" sz="2800" dirty="0">
                <a:latin typeface="Calibri" panose="020F0502020204030204" pitchFamily="34" charset="0"/>
                <a:cs typeface="Calibri" panose="020F0502020204030204" pitchFamily="34" charset="0"/>
              </a:rPr>
              <a:t>1025 E. Liberty Lane</a:t>
            </a:r>
          </a:p>
          <a:p>
            <a:pPr marL="0" indent="0" algn="ctr">
              <a:buNone/>
            </a:pPr>
            <a:r>
              <a:rPr lang="en-US" sz="2800" dirty="0">
                <a:latin typeface="Calibri" panose="020F0502020204030204" pitchFamily="34" charset="0"/>
                <a:cs typeface="Calibri" panose="020F0502020204030204" pitchFamily="34" charset="0"/>
              </a:rPr>
              <a:t>Phoenix, AZ 85048</a:t>
            </a:r>
          </a:p>
          <a:p>
            <a:pPr marL="0" indent="0" algn="ctr">
              <a:buNone/>
            </a:pPr>
            <a:r>
              <a:rPr lang="en-US" sz="2800" dirty="0">
                <a:latin typeface="Calibri" panose="020F0502020204030204" pitchFamily="34" charset="0"/>
                <a:cs typeface="Calibri" panose="020F0502020204030204" pitchFamily="34" charset="0"/>
                <a:hlinkClick r:id="rId3"/>
              </a:rPr>
              <a:t>stefan@keystonemontessori.com</a:t>
            </a:r>
            <a:endParaRPr lang="en-US" sz="2800" dirty="0">
              <a:latin typeface="Calibri" panose="020F0502020204030204" pitchFamily="34" charset="0"/>
              <a:cs typeface="Calibri" panose="020F0502020204030204" pitchFamily="34" charset="0"/>
            </a:endParaRPr>
          </a:p>
          <a:p>
            <a:pPr marL="0" indent="0" algn="ctr">
              <a:buNone/>
            </a:pPr>
            <a:r>
              <a:rPr lang="en-US" sz="2800" dirty="0">
                <a:latin typeface="Calibri" panose="020F0502020204030204" pitchFamily="34" charset="0"/>
                <a:cs typeface="Calibri" panose="020F0502020204030204" pitchFamily="34" charset="0"/>
              </a:rPr>
              <a:t>Telephone: 480-460-7312</a:t>
            </a:r>
          </a:p>
          <a:p>
            <a:pPr marL="0" indent="0" algn="ctr">
              <a:buNone/>
            </a:pPr>
            <a:endParaRPr lang="en-US" sz="2800" dirty="0">
              <a:latin typeface="Calibri" panose="020F0502020204030204" pitchFamily="34" charset="0"/>
              <a:cs typeface="Calibri" panose="020F0502020204030204" pitchFamily="34" charset="0"/>
            </a:endParaRPr>
          </a:p>
          <a:p>
            <a:pPr marL="0" indent="0" algn="ctr">
              <a:buNone/>
            </a:pPr>
            <a:endParaRPr lang="en-US" sz="2800" dirty="0">
              <a:latin typeface="Calibri" panose="020F0502020204030204" pitchFamily="34" charset="0"/>
              <a:cs typeface="Calibri" panose="020F0502020204030204" pitchFamily="34" charset="0"/>
            </a:endParaRPr>
          </a:p>
          <a:p>
            <a:pPr marL="0" indent="0" algn="ctr">
              <a:buNone/>
            </a:pPr>
            <a:endParaRPr lang="en-US" sz="2800" dirty="0">
              <a:latin typeface="Calibri" panose="020F0502020204030204" pitchFamily="34" charset="0"/>
              <a:cs typeface="Calibri" panose="020F0502020204030204" pitchFamily="34" charset="0"/>
            </a:endParaRPr>
          </a:p>
          <a:p>
            <a:pPr marL="0" indent="0" algn="ctr">
              <a:buNone/>
            </a:pPr>
            <a:endParaRPr lang="en-US" altLang="en-US" sz="2800" dirty="0">
              <a:latin typeface="Calibri" panose="020F0502020204030204" pitchFamily="34" charset="0"/>
              <a:ea typeface="ＭＳ Ｐゴシック" panose="020B0600070205080204" pitchFamily="34" charset="-128"/>
              <a:cs typeface="Calibri" panose="020F0502020204030204" pitchFamily="34" charset="0"/>
            </a:endParaRPr>
          </a:p>
          <a:p>
            <a:pPr algn="ctr"/>
            <a:endParaRPr lang="en-US" altLang="en-US" sz="2800" dirty="0">
              <a:latin typeface="Calibri" panose="020F0502020204030204" pitchFamily="34" charset="0"/>
              <a:ea typeface="ＭＳ Ｐゴシック" panose="020B0600070205080204" pitchFamily="34" charset="-128"/>
              <a:cs typeface="Calibri" panose="020F0502020204030204" pitchFamily="34" charset="0"/>
            </a:endParaRPr>
          </a:p>
          <a:p>
            <a:pPr marL="0" indent="0" algn="ctr">
              <a:buFontTx/>
              <a:buNone/>
            </a:pPr>
            <a:endParaRPr lang="en-US" alt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83716620"/>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82597AC5-CA23-45E9-A6D7-40DA5DD1F57A}"/>
              </a:ext>
            </a:extLst>
          </p:cNvPr>
          <p:cNvSpPr>
            <a:spLocks noGrp="1" noChangeArrowheads="1"/>
          </p:cNvSpPr>
          <p:nvPr>
            <p:ph type="title"/>
          </p:nvPr>
        </p:nvSpPr>
        <p:spPr>
          <a:xfrm>
            <a:off x="685800" y="533400"/>
            <a:ext cx="8077200" cy="884238"/>
          </a:xfrm>
        </p:spPr>
        <p:txBody>
          <a:bodyPr/>
          <a:lstStyle/>
          <a:p>
            <a:r>
              <a:rPr lang="en-US" altLang="en-US" dirty="0">
                <a:solidFill>
                  <a:srgbClr val="C00000"/>
                </a:solidFill>
              </a:rPr>
              <a:t>Administrator Role in Title IX Process</a:t>
            </a:r>
            <a:br>
              <a:rPr lang="en-US" altLang="en-US" dirty="0">
                <a:solidFill>
                  <a:srgbClr val="C00000"/>
                </a:solidFill>
              </a:rPr>
            </a:br>
            <a:endParaRPr lang="en-US" altLang="en-US" dirty="0">
              <a:solidFill>
                <a:srgbClr val="C00000"/>
              </a:solidFill>
            </a:endParaRPr>
          </a:p>
        </p:txBody>
      </p:sp>
      <p:sp>
        <p:nvSpPr>
          <p:cNvPr id="43011" name="Content Placeholder 2">
            <a:extLst>
              <a:ext uri="{FF2B5EF4-FFF2-40B4-BE49-F238E27FC236}">
                <a16:creationId xmlns:a16="http://schemas.microsoft.com/office/drawing/2014/main" id="{6AE1CA4E-922F-40D2-9098-D38266E1CC52}"/>
              </a:ext>
            </a:extLst>
          </p:cNvPr>
          <p:cNvSpPr>
            <a:spLocks noGrp="1" noChangeArrowheads="1"/>
          </p:cNvSpPr>
          <p:nvPr>
            <p:ph idx="1"/>
          </p:nvPr>
        </p:nvSpPr>
        <p:spPr>
          <a:xfrm>
            <a:off x="685800" y="1524000"/>
            <a:ext cx="8229600" cy="4800600"/>
          </a:xfrm>
        </p:spPr>
        <p:txBody>
          <a:bodyPr/>
          <a:lstStyle/>
          <a:p>
            <a:pPr algn="just"/>
            <a:r>
              <a:rPr lang="en-US" altLang="en-US" sz="2400" dirty="0">
                <a:latin typeface="Calibri" panose="020F0502020204030204" pitchFamily="34" charset="0"/>
                <a:cs typeface="Calibri" panose="020F0502020204030204" pitchFamily="34" charset="0"/>
              </a:rPr>
              <a:t>Coordinator will discuss next steps</a:t>
            </a:r>
          </a:p>
          <a:p>
            <a:pPr lvl="1" algn="just"/>
            <a:r>
              <a:rPr lang="en-US" altLang="en-US" sz="2400" dirty="0">
                <a:latin typeface="Calibri" panose="020F0502020204030204" pitchFamily="34" charset="0"/>
                <a:cs typeface="Calibri" panose="020F0502020204030204" pitchFamily="34" charset="0"/>
              </a:rPr>
              <a:t>Preparing an actual knowledge report</a:t>
            </a:r>
          </a:p>
          <a:p>
            <a:pPr lvl="1" algn="just"/>
            <a:r>
              <a:rPr lang="en-US" altLang="en-US" sz="2400" dirty="0">
                <a:latin typeface="Calibri" panose="020F0502020204030204" pitchFamily="34" charset="0"/>
                <a:cs typeface="Calibri" panose="020F0502020204030204" pitchFamily="34" charset="0"/>
              </a:rPr>
              <a:t>Getting clarifying information</a:t>
            </a:r>
          </a:p>
          <a:p>
            <a:pPr lvl="1" algn="just"/>
            <a:r>
              <a:rPr lang="en-US" altLang="en-US" sz="2400" dirty="0">
                <a:latin typeface="Calibri" panose="020F0502020204030204" pitchFamily="34" charset="0"/>
                <a:cs typeface="Calibri" panose="020F0502020204030204" pitchFamily="34" charset="0"/>
              </a:rPr>
              <a:t>Getting teacher statements</a:t>
            </a:r>
          </a:p>
          <a:p>
            <a:pPr algn="just"/>
            <a:r>
              <a:rPr lang="en-US" altLang="en-US" sz="2400" dirty="0">
                <a:latin typeface="Calibri" panose="020F0502020204030204" pitchFamily="34" charset="0"/>
                <a:cs typeface="Calibri" panose="020F0502020204030204" pitchFamily="34" charset="0"/>
              </a:rPr>
              <a:t>What happens next?</a:t>
            </a:r>
          </a:p>
          <a:p>
            <a:pPr lvl="1" algn="just"/>
            <a:r>
              <a:rPr lang="en-US" altLang="en-US" sz="2000" dirty="0">
                <a:latin typeface="Calibri" panose="020F0502020204030204" pitchFamily="34" charset="0"/>
                <a:cs typeface="Calibri" panose="020F0502020204030204" pitchFamily="34" charset="0"/>
              </a:rPr>
              <a:t>If Title IX investigation is appropriate and a formal complaint is filed, duties may be paused – but do not stop</a:t>
            </a:r>
          </a:p>
          <a:p>
            <a:pPr lvl="1" algn="just"/>
            <a:r>
              <a:rPr lang="en-US" altLang="en-US" sz="2000" dirty="0">
                <a:latin typeface="Calibri" panose="020F0502020204030204" pitchFamily="34" charset="0"/>
                <a:cs typeface="Calibri" panose="020F0502020204030204" pitchFamily="34" charset="0"/>
              </a:rPr>
              <a:t>If Title IX investigation is not opened, Administrator/Principal maintains responsibility to Discipline</a:t>
            </a:r>
          </a:p>
          <a:p>
            <a:pPr lvl="1" algn="just"/>
            <a:r>
              <a:rPr lang="en-US" altLang="en-US" sz="2000" dirty="0">
                <a:latin typeface="Calibri" panose="020F0502020204030204" pitchFamily="34" charset="0"/>
                <a:cs typeface="Calibri" panose="020F0502020204030204" pitchFamily="34" charset="0"/>
              </a:rPr>
              <a:t>If there was additional conduct outside of Title IX, Administrator/Principal may proceed with investigation/discipline </a:t>
            </a:r>
            <a:r>
              <a:rPr lang="en-US" altLang="en-US" sz="2000" b="1" i="1" dirty="0">
                <a:latin typeface="Calibri" panose="020F0502020204030204" pitchFamily="34" charset="0"/>
                <a:cs typeface="Calibri" panose="020F0502020204030204" pitchFamily="34" charset="0"/>
              </a:rPr>
              <a:t>*as long as the conduct doesn’t fall under Title IX*</a:t>
            </a:r>
          </a:p>
          <a:p>
            <a:pPr algn="just"/>
            <a:endParaRPr lang="en-US" altLang="en-US" sz="2400" dirty="0">
              <a:latin typeface="Calibri" panose="020F0502020204030204" pitchFamily="34" charset="0"/>
              <a:cs typeface="Calibri" panose="020F0502020204030204" pitchFamily="34" charset="0"/>
            </a:endParaRPr>
          </a:p>
          <a:p>
            <a:pPr marL="0" indent="0" algn="just">
              <a:buNone/>
            </a:pPr>
            <a:endParaRPr lang="en-US" alt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79999684"/>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8DC88A7-B1C6-43CC-A1A6-A21E471F64B3}"/>
              </a:ext>
            </a:extLst>
          </p:cNvPr>
          <p:cNvSpPr>
            <a:spLocks noGrp="1"/>
          </p:cNvSpPr>
          <p:nvPr>
            <p:ph type="title"/>
          </p:nvPr>
        </p:nvSpPr>
        <p:spPr>
          <a:xfrm>
            <a:off x="762000" y="3657600"/>
            <a:ext cx="8001000" cy="1362075"/>
          </a:xfrm>
        </p:spPr>
        <p:txBody>
          <a:bodyPr/>
          <a:lstStyle/>
          <a:p>
            <a:pPr>
              <a:defRPr/>
            </a:pPr>
            <a:r>
              <a:rPr lang="en-US" sz="3600" dirty="0">
                <a:solidFill>
                  <a:srgbClr val="8E0000"/>
                </a:solidFill>
              </a:rPr>
              <a:t>YOUR TITLE IX COORDINATOR &amp; THEIR ROLE/RESPONSIBILITIES</a:t>
            </a:r>
          </a:p>
        </p:txBody>
      </p:sp>
      <p:pic>
        <p:nvPicPr>
          <p:cNvPr id="4" name="Picture 3">
            <a:extLst>
              <a:ext uri="{FF2B5EF4-FFF2-40B4-BE49-F238E27FC236}">
                <a16:creationId xmlns:a16="http://schemas.microsoft.com/office/drawing/2014/main" id="{0AD1D92E-1343-4E7B-8B5A-156602430FF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060000" y="838200"/>
            <a:ext cx="3024000" cy="2119209"/>
          </a:xfrm>
          <a:prstGeom prst="rect">
            <a:avLst/>
          </a:prstGeom>
        </p:spPr>
      </p:pic>
      <p:sp>
        <p:nvSpPr>
          <p:cNvPr id="5" name="TextBox 4">
            <a:extLst>
              <a:ext uri="{FF2B5EF4-FFF2-40B4-BE49-F238E27FC236}">
                <a16:creationId xmlns:a16="http://schemas.microsoft.com/office/drawing/2014/main" id="{6BDD995F-28F3-48DA-8F90-69240BB73874}"/>
              </a:ext>
            </a:extLst>
          </p:cNvPr>
          <p:cNvSpPr txBox="1"/>
          <p:nvPr/>
        </p:nvSpPr>
        <p:spPr>
          <a:xfrm>
            <a:off x="3352800" y="2865076"/>
            <a:ext cx="3024000" cy="184666"/>
          </a:xfrm>
          <a:prstGeom prst="rect">
            <a:avLst/>
          </a:prstGeom>
          <a:noFill/>
        </p:spPr>
        <p:txBody>
          <a:bodyPr wrap="square" rtlCol="0">
            <a:spAutoFit/>
          </a:bodyPr>
          <a:lstStyle/>
          <a:p>
            <a:r>
              <a:rPr lang="en-US" sz="600" dirty="0"/>
              <a:t>This Photo by Unknown Author is licensed under CC BY-NC-ND</a:t>
            </a:r>
          </a:p>
        </p:txBody>
      </p:sp>
    </p:spTree>
    <p:extLst>
      <p:ext uri="{BB962C8B-B14F-4D97-AF65-F5344CB8AC3E}">
        <p14:creationId xmlns:p14="http://schemas.microsoft.com/office/powerpoint/2010/main" val="631879570"/>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B06AACBD-D8BA-434A-B6FD-5F0C7D97EBF1}"/>
              </a:ext>
            </a:extLst>
          </p:cNvPr>
          <p:cNvSpPr>
            <a:spLocks noGrp="1" noChangeArrowheads="1"/>
          </p:cNvSpPr>
          <p:nvPr>
            <p:ph type="title"/>
          </p:nvPr>
        </p:nvSpPr>
        <p:spPr>
          <a:xfrm>
            <a:off x="609600" y="533400"/>
            <a:ext cx="8229600" cy="884238"/>
          </a:xfrm>
        </p:spPr>
        <p:txBody>
          <a:bodyPr/>
          <a:lstStyle/>
          <a:p>
            <a:r>
              <a:rPr lang="en-US" altLang="en-US" sz="4000" dirty="0">
                <a:solidFill>
                  <a:srgbClr val="8E0000"/>
                </a:solidFill>
              </a:rPr>
              <a:t>Title IX Coordinator Responsibilities</a:t>
            </a:r>
          </a:p>
        </p:txBody>
      </p:sp>
      <p:sp>
        <p:nvSpPr>
          <p:cNvPr id="7171" name="Content Placeholder 2">
            <a:extLst>
              <a:ext uri="{FF2B5EF4-FFF2-40B4-BE49-F238E27FC236}">
                <a16:creationId xmlns:a16="http://schemas.microsoft.com/office/drawing/2014/main" id="{7577C439-C641-4FB8-9E2C-BEBFE4906D49}"/>
              </a:ext>
            </a:extLst>
          </p:cNvPr>
          <p:cNvSpPr>
            <a:spLocks noGrp="1" noChangeArrowheads="1"/>
          </p:cNvSpPr>
          <p:nvPr>
            <p:ph idx="1"/>
          </p:nvPr>
        </p:nvSpPr>
        <p:spPr>
          <a:xfrm>
            <a:off x="609600" y="1752600"/>
            <a:ext cx="8229600" cy="4419600"/>
          </a:xfrm>
        </p:spPr>
        <p:txBody>
          <a:bodyPr/>
          <a:lstStyle/>
          <a:p>
            <a:pPr algn="just">
              <a:defRPr/>
            </a:pPr>
            <a:r>
              <a:rPr lang="en-US" sz="2600" dirty="0">
                <a:latin typeface="Calibri" panose="020F0502020204030204" pitchFamily="34" charset="0"/>
                <a:cs typeface="Calibri" panose="020F0502020204030204" pitchFamily="34" charset="0"/>
              </a:rPr>
              <a:t>Development, implementation, and monitoring of meaningful efforts to comply with Title IX </a:t>
            </a:r>
          </a:p>
          <a:p>
            <a:pPr algn="just">
              <a:defRPr/>
            </a:pPr>
            <a:r>
              <a:rPr lang="en-US" sz="2600" dirty="0">
                <a:latin typeface="Calibri" panose="020F0502020204030204" pitchFamily="34" charset="0"/>
                <a:cs typeface="Calibri" panose="020F0502020204030204" pitchFamily="34" charset="0"/>
              </a:rPr>
              <a:t>Develop and maintain a working knowledge of Title IX and relevant state laws</a:t>
            </a:r>
          </a:p>
          <a:p>
            <a:pPr algn="just">
              <a:defRPr/>
            </a:pPr>
            <a:r>
              <a:rPr lang="en-US" sz="2600" dirty="0">
                <a:latin typeface="Calibri" panose="020F0502020204030204" pitchFamily="34" charset="0"/>
                <a:cs typeface="Calibri" panose="020F0502020204030204" pitchFamily="34" charset="0"/>
              </a:rPr>
              <a:t>Ensure District has required policies and procedures</a:t>
            </a:r>
          </a:p>
          <a:p>
            <a:pPr algn="just">
              <a:defRPr/>
            </a:pPr>
            <a:r>
              <a:rPr lang="en-US" sz="2600" dirty="0">
                <a:latin typeface="Calibri" panose="020F0502020204030204" pitchFamily="34" charset="0"/>
                <a:cs typeface="Calibri" panose="020F0502020204030204" pitchFamily="34" charset="0"/>
              </a:rPr>
              <a:t>Conduct self-evaluations of policy compliance </a:t>
            </a:r>
          </a:p>
          <a:p>
            <a:pPr algn="just">
              <a:defRPr/>
            </a:pPr>
            <a:r>
              <a:rPr lang="en-US" sz="2600" dirty="0">
                <a:latin typeface="Calibri" panose="020F0502020204030204" pitchFamily="34" charset="0"/>
                <a:cs typeface="Calibri" panose="020F0502020204030204" pitchFamily="34" charset="0"/>
              </a:rPr>
              <a:t>Coordinate/ conduct investigations of formal complaints</a:t>
            </a:r>
          </a:p>
          <a:p>
            <a:pPr algn="just">
              <a:defRPr/>
            </a:pPr>
            <a:r>
              <a:rPr lang="en-US" sz="2600" dirty="0">
                <a:latin typeface="Calibri" panose="020F0502020204030204" pitchFamily="34" charset="0"/>
                <a:cs typeface="Calibri" panose="020F0502020204030204" pitchFamily="34" charset="0"/>
              </a:rPr>
              <a:t>Develop training programs for staff and students</a:t>
            </a:r>
          </a:p>
          <a:p>
            <a:pPr algn="just">
              <a:defRPr/>
            </a:pPr>
            <a:r>
              <a:rPr lang="en-US" sz="2600" dirty="0">
                <a:latin typeface="Calibri" panose="020F0502020204030204" pitchFamily="34" charset="0"/>
                <a:cs typeface="Calibri" panose="020F0502020204030204" pitchFamily="34" charset="0"/>
              </a:rPr>
              <a:t>Identifying and addressing any patterns of discrimination</a:t>
            </a:r>
          </a:p>
          <a:p>
            <a:pPr algn="just"/>
            <a:endParaRPr lang="en-US" altLang="en-US" sz="2800" dirty="0">
              <a:latin typeface="Calibri" panose="020F0502020204030204" pitchFamily="34" charset="0"/>
              <a:ea typeface="ＭＳ Ｐゴシック" panose="020B0600070205080204" pitchFamily="34" charset="-128"/>
              <a:cs typeface="Calibri" panose="020F0502020204030204" pitchFamily="34" charset="0"/>
            </a:endParaRPr>
          </a:p>
          <a:p>
            <a:pPr algn="just"/>
            <a:endParaRPr lang="en-US" altLang="en-US" sz="2800" dirty="0">
              <a:latin typeface="Calibri" panose="020F0502020204030204" pitchFamily="34" charset="0"/>
              <a:ea typeface="ＭＳ Ｐゴシック" panose="020B0600070205080204" pitchFamily="34" charset="-128"/>
              <a:cs typeface="Calibri" panose="020F0502020204030204" pitchFamily="34" charset="0"/>
            </a:endParaRPr>
          </a:p>
          <a:p>
            <a:pPr marL="0" indent="0" algn="just">
              <a:buFontTx/>
              <a:buNone/>
            </a:pPr>
            <a:endParaRPr lang="en-US" alt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8631919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FF426-1615-B7CF-A203-90CD1F968D19}"/>
              </a:ext>
            </a:extLst>
          </p:cNvPr>
          <p:cNvSpPr>
            <a:spLocks noGrp="1"/>
          </p:cNvSpPr>
          <p:nvPr>
            <p:ph type="title"/>
          </p:nvPr>
        </p:nvSpPr>
        <p:spPr>
          <a:xfrm>
            <a:off x="342900" y="304800"/>
            <a:ext cx="8458200" cy="884238"/>
          </a:xfrm>
        </p:spPr>
        <p:txBody>
          <a:bodyPr/>
          <a:lstStyle/>
          <a:p>
            <a:r>
              <a:rPr lang="en-US" dirty="0"/>
              <a:t>How Does a Law Come to Be?</a:t>
            </a:r>
          </a:p>
        </p:txBody>
      </p:sp>
      <p:sp>
        <p:nvSpPr>
          <p:cNvPr id="3" name="Content Placeholder 2">
            <a:extLst>
              <a:ext uri="{FF2B5EF4-FFF2-40B4-BE49-F238E27FC236}">
                <a16:creationId xmlns:a16="http://schemas.microsoft.com/office/drawing/2014/main" id="{10BE5696-9D12-A26D-944E-58D5EC0CD101}"/>
              </a:ext>
            </a:extLst>
          </p:cNvPr>
          <p:cNvSpPr>
            <a:spLocks noGrp="1"/>
          </p:cNvSpPr>
          <p:nvPr>
            <p:ph idx="1"/>
          </p:nvPr>
        </p:nvSpPr>
        <p:spPr/>
        <p:txBody>
          <a:bodyPr/>
          <a:lstStyle/>
          <a:p>
            <a:endParaRPr lang="en-US" dirty="0"/>
          </a:p>
        </p:txBody>
      </p:sp>
      <p:pic>
        <p:nvPicPr>
          <p:cNvPr id="6" name="Picture 5">
            <a:extLst>
              <a:ext uri="{FF2B5EF4-FFF2-40B4-BE49-F238E27FC236}">
                <a16:creationId xmlns:a16="http://schemas.microsoft.com/office/drawing/2014/main" id="{1CFA3A96-1673-CA7B-3F3C-F2022D71994E}"/>
              </a:ext>
            </a:extLst>
          </p:cNvPr>
          <p:cNvPicPr>
            <a:picLocks noChangeAspect="1"/>
          </p:cNvPicPr>
          <p:nvPr/>
        </p:nvPicPr>
        <p:blipFill>
          <a:blip r:embed="rId3"/>
          <a:stretch>
            <a:fillRect/>
          </a:stretch>
        </p:blipFill>
        <p:spPr>
          <a:xfrm>
            <a:off x="932942" y="1728529"/>
            <a:ext cx="7278116" cy="3705742"/>
          </a:xfrm>
          <a:prstGeom prst="rect">
            <a:avLst/>
          </a:prstGeom>
        </p:spPr>
      </p:pic>
      <p:sp>
        <p:nvSpPr>
          <p:cNvPr id="7" name="Oval 6">
            <a:extLst>
              <a:ext uri="{FF2B5EF4-FFF2-40B4-BE49-F238E27FC236}">
                <a16:creationId xmlns:a16="http://schemas.microsoft.com/office/drawing/2014/main" id="{24D7A8E7-FAC6-9198-DB32-A2BC001609B2}"/>
              </a:ext>
            </a:extLst>
          </p:cNvPr>
          <p:cNvSpPr/>
          <p:nvPr/>
        </p:nvSpPr>
        <p:spPr bwMode="auto">
          <a:xfrm>
            <a:off x="1371600" y="4114800"/>
            <a:ext cx="3657600" cy="3048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525657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63F70E69-0420-4709-87D7-303FA5CA24B7}"/>
              </a:ext>
            </a:extLst>
          </p:cNvPr>
          <p:cNvSpPr>
            <a:spLocks noGrp="1" noChangeArrowheads="1"/>
          </p:cNvSpPr>
          <p:nvPr>
            <p:ph type="title"/>
          </p:nvPr>
        </p:nvSpPr>
        <p:spPr>
          <a:xfrm>
            <a:off x="566738" y="533400"/>
            <a:ext cx="8196262" cy="884238"/>
          </a:xfrm>
        </p:spPr>
        <p:txBody>
          <a:bodyPr/>
          <a:lstStyle/>
          <a:p>
            <a:r>
              <a:rPr lang="en-US" altLang="en-US" sz="4000" dirty="0">
                <a:solidFill>
                  <a:srgbClr val="8E0000"/>
                </a:solidFill>
              </a:rPr>
              <a:t>Grievance Process Requirements</a:t>
            </a:r>
          </a:p>
        </p:txBody>
      </p:sp>
      <p:sp>
        <p:nvSpPr>
          <p:cNvPr id="17411" name="Content Placeholder 2">
            <a:extLst>
              <a:ext uri="{FF2B5EF4-FFF2-40B4-BE49-F238E27FC236}">
                <a16:creationId xmlns:a16="http://schemas.microsoft.com/office/drawing/2014/main" id="{E72A40F2-9C6F-43EA-B1E4-E53E8EDE86BB}"/>
              </a:ext>
            </a:extLst>
          </p:cNvPr>
          <p:cNvSpPr>
            <a:spLocks noGrp="1" noChangeArrowheads="1"/>
          </p:cNvSpPr>
          <p:nvPr>
            <p:ph idx="1"/>
          </p:nvPr>
        </p:nvSpPr>
        <p:spPr>
          <a:xfrm>
            <a:off x="685800" y="1524000"/>
            <a:ext cx="8077200" cy="4800600"/>
          </a:xfrm>
        </p:spPr>
        <p:txBody>
          <a:bodyPr/>
          <a:lstStyle/>
          <a:p>
            <a:pPr algn="just"/>
            <a:r>
              <a:rPr lang="en-US" altLang="en-US" sz="2800" dirty="0">
                <a:latin typeface="Calibri" panose="020F0502020204030204" pitchFamily="34" charset="0"/>
                <a:cs typeface="Calibri" panose="020F0502020204030204" pitchFamily="34" charset="0"/>
              </a:rPr>
              <a:t>Treat all parties equitably</a:t>
            </a:r>
          </a:p>
          <a:p>
            <a:pPr algn="just"/>
            <a:r>
              <a:rPr lang="en-US" altLang="en-US" sz="2800" dirty="0">
                <a:latin typeface="Calibri" panose="020F0502020204030204" pitchFamily="34" charset="0"/>
                <a:cs typeface="Calibri" panose="020F0502020204030204" pitchFamily="34" charset="0"/>
              </a:rPr>
              <a:t>Upon receipt of a formal complaint, provide written notice</a:t>
            </a:r>
          </a:p>
          <a:p>
            <a:pPr algn="just"/>
            <a:r>
              <a:rPr lang="en-US" altLang="en-US" sz="2800" dirty="0">
                <a:latin typeface="Calibri" panose="020F0502020204030204" pitchFamily="34" charset="0"/>
                <a:cs typeface="Calibri" panose="020F0502020204030204" pitchFamily="34" charset="0"/>
              </a:rPr>
              <a:t>Objectively evaluate all evidence, including allowing the Respondent to prepare a response before any initial interview </a:t>
            </a:r>
          </a:p>
          <a:p>
            <a:pPr algn="just"/>
            <a:r>
              <a:rPr lang="en-US" altLang="en-US" sz="2800" dirty="0">
                <a:latin typeface="Calibri" panose="020F0502020204030204" pitchFamily="34" charset="0"/>
                <a:cs typeface="Calibri" panose="020F0502020204030204" pitchFamily="34" charset="0"/>
              </a:rPr>
              <a:t>Ensure there is no conflict of interest for the investigator and decisionmaker</a:t>
            </a:r>
          </a:p>
          <a:p>
            <a:pPr algn="just"/>
            <a:r>
              <a:rPr lang="en-US" altLang="en-US" sz="2800" dirty="0">
                <a:latin typeface="Calibri" panose="020F0502020204030204" pitchFamily="34" charset="0"/>
                <a:cs typeface="Calibri" panose="020F0502020204030204" pitchFamily="34" charset="0"/>
              </a:rPr>
              <a:t>Include a presumption that the Respondent is not responsible</a:t>
            </a:r>
          </a:p>
          <a:p>
            <a:pPr algn="just"/>
            <a:endParaRPr lang="en-US" altLang="en-US" sz="2800" dirty="0">
              <a:latin typeface="Calibri" panose="020F0502020204030204" pitchFamily="34" charset="0"/>
              <a:cs typeface="Calibri" panose="020F0502020204030204" pitchFamily="34" charset="0"/>
            </a:endParaRP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15DAA292-FB68-405E-AE94-98F03FB34934}"/>
              </a:ext>
            </a:extLst>
          </p:cNvPr>
          <p:cNvSpPr>
            <a:spLocks noGrp="1" noChangeArrowheads="1"/>
          </p:cNvSpPr>
          <p:nvPr>
            <p:ph type="title"/>
          </p:nvPr>
        </p:nvSpPr>
        <p:spPr>
          <a:xfrm>
            <a:off x="533400" y="533400"/>
            <a:ext cx="8305800" cy="884238"/>
          </a:xfrm>
        </p:spPr>
        <p:txBody>
          <a:bodyPr/>
          <a:lstStyle/>
          <a:p>
            <a:r>
              <a:rPr lang="en-US" altLang="en-US" sz="4000" dirty="0">
                <a:solidFill>
                  <a:srgbClr val="8E0000"/>
                </a:solidFill>
              </a:rPr>
              <a:t>Grievance Process </a:t>
            </a:r>
            <a:r>
              <a:rPr lang="en-US" altLang="en-US" sz="4000" dirty="0" err="1">
                <a:solidFill>
                  <a:srgbClr val="8E0000"/>
                </a:solidFill>
              </a:rPr>
              <a:t>Rqmnt’s</a:t>
            </a:r>
            <a:r>
              <a:rPr lang="en-US" altLang="en-US" sz="4000" dirty="0">
                <a:solidFill>
                  <a:srgbClr val="8E0000"/>
                </a:solidFill>
              </a:rPr>
              <a:t> Cont’d</a:t>
            </a:r>
          </a:p>
        </p:txBody>
      </p:sp>
      <p:sp>
        <p:nvSpPr>
          <p:cNvPr id="18435" name="Content Placeholder 2">
            <a:extLst>
              <a:ext uri="{FF2B5EF4-FFF2-40B4-BE49-F238E27FC236}">
                <a16:creationId xmlns:a16="http://schemas.microsoft.com/office/drawing/2014/main" id="{6855A31F-2236-406C-B913-064D04B0EDBF}"/>
              </a:ext>
            </a:extLst>
          </p:cNvPr>
          <p:cNvSpPr>
            <a:spLocks noGrp="1" noChangeArrowheads="1"/>
          </p:cNvSpPr>
          <p:nvPr>
            <p:ph idx="1"/>
          </p:nvPr>
        </p:nvSpPr>
        <p:spPr>
          <a:xfrm>
            <a:off x="533400" y="1417638"/>
            <a:ext cx="8229600" cy="4800600"/>
          </a:xfrm>
        </p:spPr>
        <p:txBody>
          <a:bodyPr/>
          <a:lstStyle/>
          <a:p>
            <a:pPr algn="just"/>
            <a:r>
              <a:rPr lang="en-US" altLang="en-US" sz="2800" dirty="0">
                <a:latin typeface="Calibri" panose="020F0502020204030204" pitchFamily="34" charset="0"/>
                <a:cs typeface="Calibri" panose="020F0502020204030204" pitchFamily="34" charset="0"/>
              </a:rPr>
              <a:t>Include reasonably prompt timeframes  </a:t>
            </a:r>
          </a:p>
          <a:p>
            <a:pPr algn="just"/>
            <a:r>
              <a:rPr lang="en-US" altLang="en-US" sz="2800" dirty="0">
                <a:latin typeface="Calibri" panose="020F0502020204030204" pitchFamily="34" charset="0"/>
                <a:cs typeface="Calibri" panose="020F0502020204030204" pitchFamily="34" charset="0"/>
              </a:rPr>
              <a:t>Include a description or list of possible discipline or other remedies </a:t>
            </a:r>
          </a:p>
          <a:p>
            <a:pPr algn="just"/>
            <a:r>
              <a:rPr lang="en-US" altLang="en-US" sz="2800" dirty="0">
                <a:latin typeface="Calibri" panose="020F0502020204030204" pitchFamily="34" charset="0"/>
                <a:cs typeface="Calibri" panose="020F0502020204030204" pitchFamily="34" charset="0"/>
              </a:rPr>
              <a:t>Include a statement of the standard used = preponderance of the evidence</a:t>
            </a:r>
          </a:p>
          <a:p>
            <a:pPr algn="just"/>
            <a:r>
              <a:rPr lang="en-US" altLang="en-US" sz="2800" dirty="0">
                <a:latin typeface="Calibri" panose="020F0502020204030204" pitchFamily="34" charset="0"/>
                <a:cs typeface="Calibri" panose="020F0502020204030204" pitchFamily="34" charset="0"/>
              </a:rPr>
              <a:t>Include appeal procedures and when appeal is available</a:t>
            </a:r>
          </a:p>
          <a:p>
            <a:pPr algn="just"/>
            <a:r>
              <a:rPr lang="en-US" altLang="en-US" sz="2800" dirty="0">
                <a:latin typeface="Calibri" panose="020F0502020204030204" pitchFamily="34" charset="0"/>
                <a:cs typeface="Calibri" panose="020F0502020204030204" pitchFamily="34" charset="0"/>
              </a:rPr>
              <a:t>Include a range of supportive measures available</a:t>
            </a:r>
          </a:p>
          <a:p>
            <a:pPr algn="just"/>
            <a:endParaRPr lang="en-US" altLang="en-US" sz="2800" dirty="0">
              <a:latin typeface="Calibri" panose="020F0502020204030204" pitchFamily="34" charset="0"/>
              <a:cs typeface="Calibri" panose="020F0502020204030204" pitchFamily="34" charset="0"/>
            </a:endParaRP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B06AACBD-D8BA-434A-B6FD-5F0C7D97EBF1}"/>
              </a:ext>
            </a:extLst>
          </p:cNvPr>
          <p:cNvSpPr>
            <a:spLocks noGrp="1" noChangeArrowheads="1"/>
          </p:cNvSpPr>
          <p:nvPr>
            <p:ph type="title"/>
          </p:nvPr>
        </p:nvSpPr>
        <p:spPr>
          <a:xfrm>
            <a:off x="609600" y="533400"/>
            <a:ext cx="8229600" cy="884238"/>
          </a:xfrm>
        </p:spPr>
        <p:txBody>
          <a:bodyPr/>
          <a:lstStyle/>
          <a:p>
            <a:r>
              <a:rPr lang="en-US" altLang="en-US" sz="4000" dirty="0">
                <a:solidFill>
                  <a:srgbClr val="8E0000"/>
                </a:solidFill>
              </a:rPr>
              <a:t>Where Can I find the Grievance Process? </a:t>
            </a:r>
          </a:p>
        </p:txBody>
      </p:sp>
      <p:sp>
        <p:nvSpPr>
          <p:cNvPr id="7171" name="Content Placeholder 2">
            <a:extLst>
              <a:ext uri="{FF2B5EF4-FFF2-40B4-BE49-F238E27FC236}">
                <a16:creationId xmlns:a16="http://schemas.microsoft.com/office/drawing/2014/main" id="{7577C439-C641-4FB8-9E2C-BEBFE4906D49}"/>
              </a:ext>
            </a:extLst>
          </p:cNvPr>
          <p:cNvSpPr>
            <a:spLocks noGrp="1" noChangeArrowheads="1"/>
          </p:cNvSpPr>
          <p:nvPr>
            <p:ph idx="1"/>
          </p:nvPr>
        </p:nvSpPr>
        <p:spPr>
          <a:xfrm>
            <a:off x="609600" y="1905000"/>
            <a:ext cx="8229600" cy="4191000"/>
          </a:xfrm>
        </p:spPr>
        <p:txBody>
          <a:bodyPr/>
          <a:lstStyle/>
          <a:p>
            <a:pPr marL="0" indent="0" algn="just">
              <a:buNone/>
            </a:pP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70252087"/>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a:extLst>
              <a:ext uri="{FF2B5EF4-FFF2-40B4-BE49-F238E27FC236}">
                <a16:creationId xmlns:a16="http://schemas.microsoft.com/office/drawing/2014/main" id="{7A83509A-0E10-4D43-84A9-ED50027A35C8}"/>
              </a:ext>
            </a:extLst>
          </p:cNvPr>
          <p:cNvSpPr>
            <a:spLocks noGrp="1" noChangeArrowheads="1"/>
          </p:cNvSpPr>
          <p:nvPr>
            <p:ph type="title"/>
          </p:nvPr>
        </p:nvSpPr>
        <p:spPr/>
        <p:txBody>
          <a:bodyPr/>
          <a:lstStyle/>
          <a:p>
            <a:r>
              <a:rPr lang="en-US" altLang="en-US" sz="4000" dirty="0">
                <a:solidFill>
                  <a:srgbClr val="8E0000"/>
                </a:solidFill>
              </a:rPr>
              <a:t>Questions?</a:t>
            </a:r>
          </a:p>
        </p:txBody>
      </p:sp>
      <p:pic>
        <p:nvPicPr>
          <p:cNvPr id="87043" name="Content Placeholder 4" descr="Several hands raised and ready to answer a question">
            <a:extLst>
              <a:ext uri="{FF2B5EF4-FFF2-40B4-BE49-F238E27FC236}">
                <a16:creationId xmlns:a16="http://schemas.microsoft.com/office/drawing/2014/main" id="{0E226DBE-EDBC-4EDE-82D5-5352C59BA65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03375" y="1600200"/>
            <a:ext cx="5937250" cy="3962400"/>
          </a:xfrm>
        </p:spPr>
      </p:pic>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a:extLst>
              <a:ext uri="{FF2B5EF4-FFF2-40B4-BE49-F238E27FC236}">
                <a16:creationId xmlns:a16="http://schemas.microsoft.com/office/drawing/2014/main" id="{7159FAD7-7BB2-4FFC-9AF0-019704865CF3}"/>
              </a:ext>
            </a:extLst>
          </p:cNvPr>
          <p:cNvSpPr>
            <a:spLocks noGrp="1" noChangeArrowheads="1"/>
          </p:cNvSpPr>
          <p:nvPr>
            <p:ph type="body" idx="1"/>
          </p:nvPr>
        </p:nvSpPr>
        <p:spPr>
          <a:xfrm>
            <a:off x="228600" y="381000"/>
            <a:ext cx="8915400" cy="5791200"/>
          </a:xfrm>
        </p:spPr>
        <p:txBody>
          <a:bodyPr/>
          <a:lstStyle/>
          <a:p>
            <a:pPr marL="2292350" indent="-1588" algn="ctr" eaLnBrk="1" hangingPunct="1">
              <a:buFontTx/>
              <a:buNone/>
              <a:defRPr/>
            </a:pPr>
            <a:endParaRPr lang="en-US" sz="6000" dirty="0">
              <a:latin typeface="Palatino Linotype" pitchFamily="18" charset="0"/>
            </a:endParaRPr>
          </a:p>
          <a:p>
            <a:pPr marL="1588" indent="-1588" algn="ctr" eaLnBrk="1" hangingPunct="1">
              <a:spcBef>
                <a:spcPct val="0"/>
              </a:spcBef>
              <a:buFontTx/>
              <a:buNone/>
              <a:defRPr/>
            </a:pPr>
            <a:endParaRPr lang="en-US" sz="2000" cap="small" dirty="0">
              <a:latin typeface="Palatino Linotype" pitchFamily="18" charset="0"/>
            </a:endParaRPr>
          </a:p>
          <a:p>
            <a:pPr marL="1588" indent="-1588" algn="ctr" eaLnBrk="1" hangingPunct="1">
              <a:spcBef>
                <a:spcPct val="0"/>
              </a:spcBef>
              <a:buFontTx/>
              <a:buNone/>
              <a:defRPr/>
            </a:pPr>
            <a:endParaRPr lang="en-US" sz="2000" cap="small" dirty="0">
              <a:latin typeface="Palatino Linotype" pitchFamily="18" charset="0"/>
            </a:endParaRPr>
          </a:p>
          <a:p>
            <a:pPr marL="1588" indent="-1588" algn="ctr" eaLnBrk="1" hangingPunct="1">
              <a:spcBef>
                <a:spcPct val="0"/>
              </a:spcBef>
              <a:buFontTx/>
              <a:buNone/>
              <a:defRPr/>
            </a:pPr>
            <a:endParaRPr lang="en-US" sz="2000" cap="small" dirty="0">
              <a:latin typeface="Palatino Linotype" pitchFamily="18" charset="0"/>
            </a:endParaRPr>
          </a:p>
          <a:p>
            <a:pPr marL="1588" indent="-1588" algn="ctr" eaLnBrk="1" hangingPunct="1">
              <a:spcBef>
                <a:spcPct val="0"/>
              </a:spcBef>
              <a:buFontTx/>
              <a:buNone/>
              <a:defRPr/>
            </a:pPr>
            <a:endParaRPr lang="en-US" sz="2000" cap="small" dirty="0">
              <a:latin typeface="Palatino Linotype" pitchFamily="18" charset="0"/>
            </a:endParaRPr>
          </a:p>
          <a:p>
            <a:pPr marL="1588" indent="-1588" algn="ctr" eaLnBrk="1" hangingPunct="1">
              <a:spcBef>
                <a:spcPct val="0"/>
              </a:spcBef>
              <a:buFontTx/>
              <a:buNone/>
              <a:defRPr/>
            </a:pPr>
            <a:r>
              <a:rPr lang="en-US" sz="2000" b="1" cap="small" dirty="0">
                <a:solidFill>
                  <a:srgbClr val="8E0000"/>
                </a:solidFill>
                <a:latin typeface="Palatino Linotype" pitchFamily="18" charset="0"/>
              </a:rPr>
              <a:t>LAWTON L. JACKSON</a:t>
            </a:r>
          </a:p>
          <a:p>
            <a:pPr marL="1588" indent="-1588" algn="ctr" eaLnBrk="1" hangingPunct="1">
              <a:spcBef>
                <a:spcPct val="0"/>
              </a:spcBef>
              <a:buFontTx/>
              <a:buNone/>
              <a:defRPr/>
            </a:pPr>
            <a:endParaRPr lang="en-US" sz="2000" cap="small" dirty="0">
              <a:latin typeface="Palatino Linotype" pitchFamily="18" charset="0"/>
            </a:endParaRPr>
          </a:p>
          <a:p>
            <a:pPr marL="1588" indent="-1588" algn="ctr" eaLnBrk="1" hangingPunct="1">
              <a:spcBef>
                <a:spcPct val="0"/>
              </a:spcBef>
              <a:buFontTx/>
              <a:buNone/>
              <a:defRPr/>
            </a:pPr>
            <a:r>
              <a:rPr lang="en-US" sz="2000" cap="small" dirty="0">
                <a:latin typeface="Palatino Linotype" pitchFamily="18" charset="0"/>
              </a:rPr>
              <a:t>Udall Shumway plc</a:t>
            </a:r>
          </a:p>
          <a:p>
            <a:pPr marL="1588" indent="-1588" algn="ctr" eaLnBrk="1" hangingPunct="1">
              <a:spcBef>
                <a:spcPct val="0"/>
              </a:spcBef>
              <a:buFontTx/>
              <a:buNone/>
              <a:defRPr/>
            </a:pPr>
            <a:r>
              <a:rPr lang="en-US" sz="2000" dirty="0">
                <a:latin typeface="Palatino Linotype" pitchFamily="18" charset="0"/>
              </a:rPr>
              <a:t>1138 North Alma School Road, Suite 101</a:t>
            </a:r>
          </a:p>
          <a:p>
            <a:pPr marL="1588" indent="-1588" algn="ctr" eaLnBrk="1" hangingPunct="1">
              <a:spcBef>
                <a:spcPct val="0"/>
              </a:spcBef>
              <a:buFontTx/>
              <a:buNone/>
              <a:defRPr/>
            </a:pPr>
            <a:r>
              <a:rPr lang="en-US" sz="2000" dirty="0">
                <a:latin typeface="Palatino Linotype" pitchFamily="18" charset="0"/>
              </a:rPr>
              <a:t>Mesa, Arizona  85201</a:t>
            </a:r>
          </a:p>
          <a:p>
            <a:pPr marL="1588" indent="-1588" algn="ctr" eaLnBrk="1" hangingPunct="1">
              <a:spcBef>
                <a:spcPct val="0"/>
              </a:spcBef>
              <a:buFontTx/>
              <a:buNone/>
              <a:defRPr/>
            </a:pPr>
            <a:r>
              <a:rPr lang="en-US" sz="2000" dirty="0">
                <a:latin typeface="Palatino Linotype" pitchFamily="18" charset="0"/>
                <a:hlinkClick r:id="rId3"/>
              </a:rPr>
              <a:t>www.udallshumway.com</a:t>
            </a:r>
            <a:r>
              <a:rPr lang="en-US" sz="2000" dirty="0">
                <a:latin typeface="Palatino Linotype" pitchFamily="18" charset="0"/>
              </a:rPr>
              <a:t> </a:t>
            </a:r>
          </a:p>
          <a:p>
            <a:pPr marL="1588" indent="-1588" algn="ctr" eaLnBrk="1" hangingPunct="1">
              <a:spcBef>
                <a:spcPct val="0"/>
              </a:spcBef>
              <a:buFontTx/>
              <a:buNone/>
              <a:defRPr/>
            </a:pPr>
            <a:endParaRPr lang="en-US" sz="2000" dirty="0">
              <a:latin typeface="Palatino Linotype" pitchFamily="18" charset="0"/>
            </a:endParaRPr>
          </a:p>
          <a:p>
            <a:pPr marL="1588" indent="-1588" algn="ctr" eaLnBrk="1" hangingPunct="1">
              <a:spcBef>
                <a:spcPct val="0"/>
              </a:spcBef>
              <a:buFontTx/>
              <a:buNone/>
              <a:defRPr/>
            </a:pPr>
            <a:r>
              <a:rPr lang="en-US" sz="2000" dirty="0">
                <a:solidFill>
                  <a:srgbClr val="8E0000"/>
                </a:solidFill>
                <a:latin typeface="Palatino Linotype" pitchFamily="18" charset="0"/>
              </a:rPr>
              <a:t>llj@udallshumway.com│(480) 461-5331</a:t>
            </a:r>
          </a:p>
        </p:txBody>
      </p:sp>
      <p:pic>
        <p:nvPicPr>
          <p:cNvPr id="47107" name="Picture 6" descr="\\uslbes01\Apps\Logo\Udall Shumway Logo Web-01.png">
            <a:extLst>
              <a:ext uri="{FF2B5EF4-FFF2-40B4-BE49-F238E27FC236}">
                <a16:creationId xmlns:a16="http://schemas.microsoft.com/office/drawing/2014/main" id="{4BE83C44-C1DA-6453-243F-F376F3F349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2488" y="365125"/>
            <a:ext cx="7737475" cy="141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TextBox 1">
            <a:extLst>
              <a:ext uri="{FF2B5EF4-FFF2-40B4-BE49-F238E27FC236}">
                <a16:creationId xmlns:a16="http://schemas.microsoft.com/office/drawing/2014/main" id="{27E79A0E-0964-064C-6747-2D9E45B369AD}"/>
              </a:ext>
            </a:extLst>
          </p:cNvPr>
          <p:cNvSpPr txBox="1">
            <a:spLocks noChangeArrowheads="1"/>
          </p:cNvSpPr>
          <p:nvPr/>
        </p:nvSpPr>
        <p:spPr bwMode="auto">
          <a:xfrm>
            <a:off x="6934200" y="6296025"/>
            <a:ext cx="1981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3366"/>
                </a:solidFill>
                <a:latin typeface="Arial" panose="020B0604020202020204" pitchFamily="34" charset="0"/>
              </a:defRPr>
            </a:lvl1pPr>
            <a:lvl2pPr marL="742950" indent="-285750">
              <a:spcBef>
                <a:spcPct val="20000"/>
              </a:spcBef>
              <a:buChar char="–"/>
              <a:defRPr sz="2800">
                <a:solidFill>
                  <a:srgbClr val="003366"/>
                </a:solidFill>
                <a:latin typeface="Arial" panose="020B0604020202020204" pitchFamily="34" charset="0"/>
              </a:defRPr>
            </a:lvl2pPr>
            <a:lvl3pPr marL="1143000" indent="-228600">
              <a:spcBef>
                <a:spcPct val="20000"/>
              </a:spcBef>
              <a:buChar char="•"/>
              <a:defRPr sz="2400">
                <a:solidFill>
                  <a:srgbClr val="003366"/>
                </a:solidFill>
                <a:latin typeface="Arial" panose="020B0604020202020204" pitchFamily="34" charset="0"/>
              </a:defRPr>
            </a:lvl3pPr>
            <a:lvl4pPr marL="1600200" indent="-228600">
              <a:spcBef>
                <a:spcPct val="20000"/>
              </a:spcBef>
              <a:buChar char="–"/>
              <a:defRPr sz="2000">
                <a:solidFill>
                  <a:srgbClr val="003366"/>
                </a:solidFill>
                <a:latin typeface="Arial" panose="020B0604020202020204" pitchFamily="34" charset="0"/>
              </a:defRPr>
            </a:lvl4pPr>
            <a:lvl5pPr marL="2057400" indent="-228600">
              <a:spcBef>
                <a:spcPct val="20000"/>
              </a:spcBef>
              <a:buChar char="»"/>
              <a:defRPr sz="2000">
                <a:solidFill>
                  <a:srgbClr val="0033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defRPr>
            </a:lvl9pPr>
          </a:lstStyle>
          <a:p>
            <a:pPr eaLnBrk="1" hangingPunct="1">
              <a:spcBef>
                <a:spcPct val="0"/>
              </a:spcBef>
              <a:buFontTx/>
              <a:buNone/>
            </a:pPr>
            <a:r>
              <a:rPr lang="en-US" altLang="en-US" sz="1000" b="0">
                <a:solidFill>
                  <a:schemeClr val="tx1"/>
                </a:solidFill>
              </a:rPr>
              <a:t>5488161.1</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FF426-1615-B7CF-A203-90CD1F968D19}"/>
              </a:ext>
            </a:extLst>
          </p:cNvPr>
          <p:cNvSpPr>
            <a:spLocks noGrp="1"/>
          </p:cNvSpPr>
          <p:nvPr>
            <p:ph type="title"/>
          </p:nvPr>
        </p:nvSpPr>
        <p:spPr>
          <a:xfrm>
            <a:off x="342900" y="304800"/>
            <a:ext cx="8458200" cy="884238"/>
          </a:xfrm>
        </p:spPr>
        <p:txBody>
          <a:bodyPr/>
          <a:lstStyle/>
          <a:p>
            <a:r>
              <a:rPr lang="en-US" dirty="0"/>
              <a:t>How Does a Law Come to Be?</a:t>
            </a:r>
          </a:p>
        </p:txBody>
      </p:sp>
      <p:pic>
        <p:nvPicPr>
          <p:cNvPr id="5" name="Content Placeholder 4">
            <a:extLst>
              <a:ext uri="{FF2B5EF4-FFF2-40B4-BE49-F238E27FC236}">
                <a16:creationId xmlns:a16="http://schemas.microsoft.com/office/drawing/2014/main" id="{9EF28520-A5EC-5055-65F3-8DBE0D8794DD}"/>
              </a:ext>
            </a:extLst>
          </p:cNvPr>
          <p:cNvPicPr>
            <a:picLocks noGrp="1" noChangeAspect="1"/>
          </p:cNvPicPr>
          <p:nvPr>
            <p:ph idx="1"/>
          </p:nvPr>
        </p:nvPicPr>
        <p:blipFill>
          <a:blip r:embed="rId3"/>
          <a:stretch>
            <a:fillRect/>
          </a:stretch>
        </p:blipFill>
        <p:spPr>
          <a:xfrm>
            <a:off x="685800" y="1942492"/>
            <a:ext cx="9848852" cy="4153508"/>
          </a:xfrm>
        </p:spPr>
      </p:pic>
    </p:spTree>
    <p:extLst>
      <p:ext uri="{BB962C8B-B14F-4D97-AF65-F5344CB8AC3E}">
        <p14:creationId xmlns:p14="http://schemas.microsoft.com/office/powerpoint/2010/main" val="1480781195"/>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FF426-1615-B7CF-A203-90CD1F968D19}"/>
              </a:ext>
            </a:extLst>
          </p:cNvPr>
          <p:cNvSpPr>
            <a:spLocks noGrp="1"/>
          </p:cNvSpPr>
          <p:nvPr>
            <p:ph type="title"/>
          </p:nvPr>
        </p:nvSpPr>
        <p:spPr>
          <a:xfrm>
            <a:off x="342900" y="304800"/>
            <a:ext cx="8458200" cy="884238"/>
          </a:xfrm>
        </p:spPr>
        <p:txBody>
          <a:bodyPr/>
          <a:lstStyle/>
          <a:p>
            <a:r>
              <a:rPr lang="en-US" dirty="0"/>
              <a:t>How Does a Law Come to Be?</a:t>
            </a:r>
          </a:p>
        </p:txBody>
      </p:sp>
      <p:pic>
        <p:nvPicPr>
          <p:cNvPr id="4" name="Picture 3">
            <a:extLst>
              <a:ext uri="{FF2B5EF4-FFF2-40B4-BE49-F238E27FC236}">
                <a16:creationId xmlns:a16="http://schemas.microsoft.com/office/drawing/2014/main" id="{24A05B41-F349-DDF5-7EF4-806597B7F6C7}"/>
              </a:ext>
            </a:extLst>
          </p:cNvPr>
          <p:cNvPicPr>
            <a:picLocks noChangeAspect="1"/>
          </p:cNvPicPr>
          <p:nvPr/>
        </p:nvPicPr>
        <p:blipFill>
          <a:blip r:embed="rId3"/>
          <a:stretch>
            <a:fillRect/>
          </a:stretch>
        </p:blipFill>
        <p:spPr>
          <a:xfrm>
            <a:off x="762000" y="1524000"/>
            <a:ext cx="7855992" cy="4443682"/>
          </a:xfrm>
          <a:prstGeom prst="rect">
            <a:avLst/>
          </a:prstGeom>
        </p:spPr>
      </p:pic>
    </p:spTree>
    <p:extLst>
      <p:ext uri="{BB962C8B-B14F-4D97-AF65-F5344CB8AC3E}">
        <p14:creationId xmlns:p14="http://schemas.microsoft.com/office/powerpoint/2010/main" val="643477937"/>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2CE3B-A72C-F7CC-1231-CCBD160B8206}"/>
              </a:ext>
            </a:extLst>
          </p:cNvPr>
          <p:cNvSpPr>
            <a:spLocks noGrp="1"/>
          </p:cNvSpPr>
          <p:nvPr>
            <p:ph type="title"/>
          </p:nvPr>
        </p:nvSpPr>
        <p:spPr/>
        <p:txBody>
          <a:bodyPr/>
          <a:lstStyle/>
          <a:p>
            <a:r>
              <a:rPr lang="en-US" dirty="0">
                <a:solidFill>
                  <a:srgbClr val="A20000"/>
                </a:solidFill>
              </a:rPr>
              <a:t>What Are We Doing Here Today?</a:t>
            </a:r>
          </a:p>
        </p:txBody>
      </p:sp>
      <p:sp>
        <p:nvSpPr>
          <p:cNvPr id="3" name="Content Placeholder 2">
            <a:extLst>
              <a:ext uri="{FF2B5EF4-FFF2-40B4-BE49-F238E27FC236}">
                <a16:creationId xmlns:a16="http://schemas.microsoft.com/office/drawing/2014/main" id="{3CDAB40E-B8AE-4CE9-1CE1-99AB1EA57785}"/>
              </a:ext>
            </a:extLst>
          </p:cNvPr>
          <p:cNvSpPr>
            <a:spLocks noGrp="1"/>
          </p:cNvSpPr>
          <p:nvPr>
            <p:ph idx="1"/>
          </p:nvPr>
        </p:nvSpPr>
        <p:spPr>
          <a:xfrm>
            <a:off x="685800" y="1600200"/>
            <a:ext cx="8001000" cy="4343400"/>
          </a:xfrm>
        </p:spPr>
        <p:txBody>
          <a:bodyPr/>
          <a:lstStyle/>
          <a:p>
            <a:r>
              <a:rPr lang="en-US" dirty="0"/>
              <a:t>Define Title IX</a:t>
            </a:r>
          </a:p>
          <a:p>
            <a:r>
              <a:rPr lang="en-US" dirty="0"/>
              <a:t>Recognize an allegation that falls under Title IX (Actual Knowledge)</a:t>
            </a:r>
          </a:p>
          <a:p>
            <a:r>
              <a:rPr lang="en-US" dirty="0"/>
              <a:t>Understand Reporting Obligations</a:t>
            </a:r>
          </a:p>
          <a:p>
            <a:r>
              <a:rPr lang="en-US" dirty="0"/>
              <a:t>Learn where to report potential Title IX matters</a:t>
            </a:r>
          </a:p>
          <a:p>
            <a:r>
              <a:rPr lang="en-US" dirty="0"/>
              <a:t>Overview of Grievance Procedures</a:t>
            </a:r>
          </a:p>
        </p:txBody>
      </p:sp>
    </p:spTree>
    <p:extLst>
      <p:ext uri="{BB962C8B-B14F-4D97-AF65-F5344CB8AC3E}">
        <p14:creationId xmlns:p14="http://schemas.microsoft.com/office/powerpoint/2010/main" val="3339376982"/>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8DC88A7-B1C6-43CC-A1A6-A21E471F64B3}"/>
              </a:ext>
            </a:extLst>
          </p:cNvPr>
          <p:cNvSpPr>
            <a:spLocks noGrp="1"/>
          </p:cNvSpPr>
          <p:nvPr>
            <p:ph type="title"/>
          </p:nvPr>
        </p:nvSpPr>
        <p:spPr>
          <a:xfrm>
            <a:off x="762000" y="4102211"/>
            <a:ext cx="7772400" cy="1362075"/>
          </a:xfrm>
        </p:spPr>
        <p:txBody>
          <a:bodyPr/>
          <a:lstStyle/>
          <a:p>
            <a:pPr>
              <a:defRPr/>
            </a:pPr>
            <a:r>
              <a:rPr lang="en-US" sz="3600" dirty="0">
                <a:solidFill>
                  <a:srgbClr val="8E0000"/>
                </a:solidFill>
              </a:rPr>
              <a:t>What is Title IX About?</a:t>
            </a:r>
          </a:p>
        </p:txBody>
      </p:sp>
      <p:pic>
        <p:nvPicPr>
          <p:cNvPr id="4" name="Picture 2">
            <a:extLst>
              <a:ext uri="{FF2B5EF4-FFF2-40B4-BE49-F238E27FC236}">
                <a16:creationId xmlns:a16="http://schemas.microsoft.com/office/drawing/2014/main" id="{1093FC64-3B12-4C27-8091-A740F346352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990600"/>
            <a:ext cx="6248400" cy="2111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B06AACBD-D8BA-434A-B6FD-5F0C7D97EBF1}"/>
              </a:ext>
            </a:extLst>
          </p:cNvPr>
          <p:cNvSpPr>
            <a:spLocks noGrp="1" noChangeArrowheads="1"/>
          </p:cNvSpPr>
          <p:nvPr>
            <p:ph type="title"/>
          </p:nvPr>
        </p:nvSpPr>
        <p:spPr>
          <a:xfrm>
            <a:off x="609600" y="533400"/>
            <a:ext cx="8229600" cy="884238"/>
          </a:xfrm>
        </p:spPr>
        <p:txBody>
          <a:bodyPr/>
          <a:lstStyle/>
          <a:p>
            <a:r>
              <a:rPr lang="en-US" altLang="en-US" sz="4000" dirty="0">
                <a:solidFill>
                  <a:srgbClr val="8E0000"/>
                </a:solidFill>
              </a:rPr>
              <a:t>Scope of Title IX for Schools</a:t>
            </a:r>
          </a:p>
        </p:txBody>
      </p:sp>
      <p:sp>
        <p:nvSpPr>
          <p:cNvPr id="7171" name="Content Placeholder 2">
            <a:extLst>
              <a:ext uri="{FF2B5EF4-FFF2-40B4-BE49-F238E27FC236}">
                <a16:creationId xmlns:a16="http://schemas.microsoft.com/office/drawing/2014/main" id="{7577C439-C641-4FB8-9E2C-BEBFE4906D49}"/>
              </a:ext>
            </a:extLst>
          </p:cNvPr>
          <p:cNvSpPr>
            <a:spLocks noGrp="1" noChangeArrowheads="1"/>
          </p:cNvSpPr>
          <p:nvPr>
            <p:ph idx="1"/>
          </p:nvPr>
        </p:nvSpPr>
        <p:spPr>
          <a:xfrm>
            <a:off x="609600" y="1600200"/>
            <a:ext cx="8229600" cy="4495800"/>
          </a:xfrm>
        </p:spPr>
        <p:txBody>
          <a:bodyPr/>
          <a:lstStyle/>
          <a:p>
            <a:pPr algn="just"/>
            <a:r>
              <a:rPr lang="en-US" altLang="en-US" sz="2800" dirty="0">
                <a:latin typeface="Calibri" panose="020F0502020204030204" pitchFamily="34" charset="0"/>
                <a:ea typeface="ＭＳ Ｐゴシック" panose="020B0600070205080204" pitchFamily="34" charset="-128"/>
                <a:cs typeface="Calibri" panose="020F0502020204030204" pitchFamily="34" charset="0"/>
              </a:rPr>
              <a:t>Prohibits discrimination and harassment based on sex in education programs and activities at schools that receive federal funding.</a:t>
            </a:r>
          </a:p>
          <a:p>
            <a:pPr marL="0" indent="0" algn="just">
              <a:buNone/>
            </a:pPr>
            <a:endParaRPr lang="en-US" sz="2800" i="1" dirty="0">
              <a:latin typeface="Calibri" panose="020F0502020204030204" pitchFamily="34" charset="0"/>
              <a:cs typeface="Calibri" panose="020F0502020204030204" pitchFamily="34" charset="0"/>
            </a:endParaRPr>
          </a:p>
          <a:p>
            <a:pPr marL="0" indent="0" algn="just">
              <a:buNone/>
            </a:pPr>
            <a:r>
              <a:rPr lang="en-US" sz="2800" i="1" dirty="0">
                <a:latin typeface="Calibri" panose="020F0502020204030204" pitchFamily="34" charset="0"/>
                <a:cs typeface="Calibri" panose="020F0502020204030204" pitchFamily="34" charset="0"/>
              </a:rPr>
              <a:t>No person in the United States shall, on the basis of sex, be excluded from participation in, be denied the benefits of, or be subjected to discrimination under any education program or activity receiving Federal financial assistance. </a:t>
            </a:r>
          </a:p>
          <a:p>
            <a:pPr algn="just"/>
            <a:endParaRPr lang="en-US" altLang="en-US" sz="2800" dirty="0">
              <a:latin typeface="Calibri" panose="020F0502020204030204" pitchFamily="34" charset="0"/>
              <a:ea typeface="ＭＳ Ｐゴシック" panose="020B0600070205080204" pitchFamily="34" charset="-128"/>
              <a:cs typeface="Calibri" panose="020F0502020204030204" pitchFamily="34" charset="0"/>
            </a:endParaRPr>
          </a:p>
          <a:p>
            <a:pPr algn="just"/>
            <a:endParaRPr lang="en-US" altLang="en-US" sz="2800" dirty="0">
              <a:latin typeface="Calibri" panose="020F0502020204030204" pitchFamily="34" charset="0"/>
              <a:ea typeface="ＭＳ Ｐゴシック" panose="020B0600070205080204" pitchFamily="34" charset="-128"/>
              <a:cs typeface="Calibri" panose="020F0502020204030204" pitchFamily="34" charset="0"/>
            </a:endParaRPr>
          </a:p>
          <a:p>
            <a:pPr marL="0" indent="0" algn="just">
              <a:buFontTx/>
              <a:buNone/>
            </a:pPr>
            <a:endParaRPr lang="en-US" altLang="en-US" sz="2800" dirty="0">
              <a:latin typeface="Calibri" panose="020F0502020204030204" pitchFamily="34" charset="0"/>
              <a:cs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 calcmode="lin" valueType="num">
                                      <p:cBhvr additive="base">
                                        <p:cTn id="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5388</TotalTime>
  <Words>2231</Words>
  <Application>Microsoft Macintosh PowerPoint</Application>
  <PresentationFormat>On-screen Show (4:3)</PresentationFormat>
  <Paragraphs>214</Paragraphs>
  <Slides>44</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Arial</vt:lpstr>
      <vt:lpstr>Calibri</vt:lpstr>
      <vt:lpstr>Palatino Linotype</vt:lpstr>
      <vt:lpstr>2_Default Design</vt:lpstr>
      <vt:lpstr>Title IX Staff Training:  What Is It and How Do I Report It?</vt:lpstr>
      <vt:lpstr>How Does a Law Come to Be?</vt:lpstr>
      <vt:lpstr>How Does a Law Come to Be?</vt:lpstr>
      <vt:lpstr>How Does a Law Come to Be?</vt:lpstr>
      <vt:lpstr>How Does a Law Come to Be?</vt:lpstr>
      <vt:lpstr>How Does a Law Come to Be?</vt:lpstr>
      <vt:lpstr>What Are We Doing Here Today?</vt:lpstr>
      <vt:lpstr>What is Title IX About?</vt:lpstr>
      <vt:lpstr>Scope of Title IX for Schools</vt:lpstr>
      <vt:lpstr>Scope of Title IX for Schools</vt:lpstr>
      <vt:lpstr>Definition: Sexual Harassment</vt:lpstr>
      <vt:lpstr>Definition of Sexual Harassment</vt:lpstr>
      <vt:lpstr>Sexual Assault</vt:lpstr>
      <vt:lpstr>Stalking</vt:lpstr>
      <vt:lpstr>Dating Violence</vt:lpstr>
      <vt:lpstr>Domestic Violence</vt:lpstr>
      <vt:lpstr>Examples of Sexual Harassment</vt:lpstr>
      <vt:lpstr>Gender Identity and Expression Bostock v. Clayton County</vt:lpstr>
      <vt:lpstr>Gender Identity and Expression Bostock v. Clayton County</vt:lpstr>
      <vt:lpstr>Gender Identity and Expression Bostock v. Clayton County</vt:lpstr>
      <vt:lpstr>Office for Civil Rights (OCR)</vt:lpstr>
      <vt:lpstr>Implementing OCR’s Interpretation</vt:lpstr>
      <vt:lpstr>Definition: Sexual Harassment</vt:lpstr>
      <vt:lpstr>Definition: Sexual Harassment under Bostock Interpretation</vt:lpstr>
      <vt:lpstr>District Liability for Sexual Harassment</vt:lpstr>
      <vt:lpstr>What is Actual Knowledge of Harassment?</vt:lpstr>
      <vt:lpstr>Is There Actual Knowledge?</vt:lpstr>
      <vt:lpstr>Actual Knowledge?</vt:lpstr>
      <vt:lpstr>Actual Knowledge?</vt:lpstr>
      <vt:lpstr>District OBLIGATIONS UNDER TITLE IX</vt:lpstr>
      <vt:lpstr>What Affirmative Steps Does  Title IX Require?</vt:lpstr>
      <vt:lpstr>reports of sexual harassment &amp; the grievance process</vt:lpstr>
      <vt:lpstr>How is it Reported to Staff?</vt:lpstr>
      <vt:lpstr>How Should Staff Elevate?</vt:lpstr>
      <vt:lpstr>How Should Staff Elevate?</vt:lpstr>
      <vt:lpstr>Your Title IX Coordinator</vt:lpstr>
      <vt:lpstr>Administrator Role in Title IX Process </vt:lpstr>
      <vt:lpstr>YOUR TITLE IX COORDINATOR &amp; THEIR ROLE/RESPONSIBILITIES</vt:lpstr>
      <vt:lpstr>Title IX Coordinator Responsibilities</vt:lpstr>
      <vt:lpstr>Grievance Process Requirements</vt:lpstr>
      <vt:lpstr>Grievance Process Rqmnt’s Cont’d</vt:lpstr>
      <vt:lpstr>Where Can I find the Grievance Process? </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IX Staff Training</dc:title>
  <dc:creator>krd@udallshumway.com</dc:creator>
  <cp:lastModifiedBy>stefan@keystonemontessori.com</cp:lastModifiedBy>
  <cp:revision>213</cp:revision>
  <cp:lastPrinted>2017-10-26T18:57:18Z</cp:lastPrinted>
  <dcterms:created xsi:type="dcterms:W3CDTF">2011-08-29T17:44:22Z</dcterms:created>
  <dcterms:modified xsi:type="dcterms:W3CDTF">2022-08-19T14:40:31Z</dcterms:modified>
</cp:coreProperties>
</file>